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31" r:id="rId2"/>
    <p:sldId id="414" r:id="rId3"/>
    <p:sldId id="415" r:id="rId4"/>
    <p:sldId id="416" r:id="rId5"/>
    <p:sldId id="705" r:id="rId6"/>
    <p:sldId id="417" r:id="rId7"/>
    <p:sldId id="418" r:id="rId8"/>
    <p:sldId id="336" r:id="rId9"/>
    <p:sldId id="419" r:id="rId10"/>
    <p:sldId id="339" r:id="rId11"/>
    <p:sldId id="358" r:id="rId12"/>
    <p:sldId id="706" r:id="rId13"/>
    <p:sldId id="351" r:id="rId14"/>
    <p:sldId id="707" r:id="rId15"/>
    <p:sldId id="431" r:id="rId16"/>
    <p:sldId id="696" r:id="rId17"/>
    <p:sldId id="692" r:id="rId18"/>
    <p:sldId id="686" r:id="rId19"/>
    <p:sldId id="693" r:id="rId20"/>
    <p:sldId id="694" r:id="rId21"/>
    <p:sldId id="735" r:id="rId22"/>
    <p:sldId id="695" r:id="rId23"/>
    <p:sldId id="685" r:id="rId24"/>
    <p:sldId id="530" r:id="rId25"/>
    <p:sldId id="697" r:id="rId26"/>
    <p:sldId id="542" r:id="rId27"/>
    <p:sldId id="543" r:id="rId28"/>
    <p:sldId id="698" r:id="rId29"/>
    <p:sldId id="540" r:id="rId30"/>
    <p:sldId id="541" r:id="rId31"/>
    <p:sldId id="704" r:id="rId32"/>
    <p:sldId id="727" r:id="rId33"/>
    <p:sldId id="709" r:id="rId34"/>
    <p:sldId id="710" r:id="rId35"/>
    <p:sldId id="682" r:id="rId36"/>
    <p:sldId id="711" r:id="rId37"/>
    <p:sldId id="728" r:id="rId38"/>
    <p:sldId id="712" r:id="rId39"/>
    <p:sldId id="730" r:id="rId40"/>
    <p:sldId id="729" r:id="rId41"/>
    <p:sldId id="713" r:id="rId42"/>
    <p:sldId id="490" r:id="rId43"/>
    <p:sldId id="489" r:id="rId44"/>
    <p:sldId id="731" r:id="rId45"/>
    <p:sldId id="732" r:id="rId46"/>
    <p:sldId id="528" r:id="rId47"/>
    <p:sldId id="734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未命名的章節" id="{7A6F62B3-456E-4506-AD16-B96A643CE898}">
          <p14:sldIdLst>
            <p14:sldId id="331"/>
            <p14:sldId id="414"/>
            <p14:sldId id="415"/>
            <p14:sldId id="416"/>
            <p14:sldId id="705"/>
            <p14:sldId id="417"/>
            <p14:sldId id="418"/>
            <p14:sldId id="336"/>
            <p14:sldId id="419"/>
            <p14:sldId id="339"/>
            <p14:sldId id="358"/>
            <p14:sldId id="706"/>
            <p14:sldId id="351"/>
            <p14:sldId id="707"/>
            <p14:sldId id="431"/>
            <p14:sldId id="696"/>
            <p14:sldId id="692"/>
            <p14:sldId id="686"/>
            <p14:sldId id="693"/>
            <p14:sldId id="694"/>
            <p14:sldId id="735"/>
            <p14:sldId id="695"/>
            <p14:sldId id="685"/>
            <p14:sldId id="530"/>
            <p14:sldId id="697"/>
            <p14:sldId id="542"/>
            <p14:sldId id="543"/>
            <p14:sldId id="698"/>
            <p14:sldId id="540"/>
            <p14:sldId id="541"/>
            <p14:sldId id="704"/>
            <p14:sldId id="727"/>
            <p14:sldId id="709"/>
            <p14:sldId id="710"/>
            <p14:sldId id="682"/>
            <p14:sldId id="711"/>
            <p14:sldId id="728"/>
            <p14:sldId id="712"/>
            <p14:sldId id="730"/>
            <p14:sldId id="729"/>
            <p14:sldId id="713"/>
            <p14:sldId id="490"/>
            <p14:sldId id="489"/>
            <p14:sldId id="731"/>
            <p14:sldId id="732"/>
            <p14:sldId id="528"/>
            <p14:sldId id="7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C3388"/>
    <a:srgbClr val="FCEE21"/>
    <a:srgbClr val="F08300"/>
    <a:srgbClr val="36668E"/>
    <a:srgbClr val="478BC2"/>
    <a:srgbClr val="5B9BD5"/>
    <a:srgbClr val="FF9900"/>
    <a:srgbClr val="6FBA2C"/>
    <a:srgbClr val="E4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878" autoAdjust="0"/>
  </p:normalViewPr>
  <p:slideViewPr>
    <p:cSldViewPr snapToGrid="0">
      <p:cViewPr varScale="1">
        <p:scale>
          <a:sx n="72" d="100"/>
          <a:sy n="72" d="100"/>
        </p:scale>
        <p:origin x="855" y="327"/>
      </p:cViewPr>
      <p:guideLst/>
    </p:cSldViewPr>
  </p:slideViewPr>
  <p:outlineViewPr>
    <p:cViewPr>
      <p:scale>
        <a:sx n="33" d="100"/>
        <a:sy n="33" d="100"/>
      </p:scale>
      <p:origin x="0" y="-2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00"/>
    </p:cViewPr>
  </p:sorterViewPr>
  <p:notesViewPr>
    <p:cSldViewPr snapToGrid="0">
      <p:cViewPr varScale="1">
        <p:scale>
          <a:sx n="87" d="100"/>
          <a:sy n="87" d="100"/>
        </p:scale>
        <p:origin x="31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5F52B-5898-4D99-9D93-3B3F0EEEA299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08F16-4C41-4B27-BC70-FC6C3C12DF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4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6939F-6AE1-4C41-B872-EC3EC5DB461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C4DF2-02FD-4143-B6B6-56146FB57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6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176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145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C4DF2-02FD-4143-B6B6-56146FB572A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4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69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19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42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60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03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21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7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5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6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6859A-F475-4A57-A69F-E97F787B5D94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2A926-E5E0-4624-B81B-8D2A380FB22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960" y="5851612"/>
            <a:ext cx="649495" cy="830090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017"/>
            <a:ext cx="1191874" cy="14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034" y="298033"/>
            <a:ext cx="1643247" cy="111804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2F666C57-F75B-F946-88E2-B87B46B28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打地鼠程式教學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2E47737D-831D-3E76-94D3-B68C971BB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4292"/>
            <a:ext cx="9144000" cy="1304508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汯鉅科技 趙宏仁</a:t>
            </a:r>
          </a:p>
        </p:txBody>
      </p:sp>
    </p:spTree>
    <p:extLst>
      <p:ext uri="{BB962C8B-B14F-4D97-AF65-F5344CB8AC3E}">
        <p14:creationId xmlns:p14="http://schemas.microsoft.com/office/powerpoint/2010/main" val="87257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91442" y="365125"/>
            <a:ext cx="9062357" cy="1325563"/>
          </a:xfrm>
        </p:spPr>
        <p:txBody>
          <a:bodyPr/>
          <a:lstStyle/>
          <a:p>
            <a:r>
              <a:rPr lang="zh-TW" altLang="en-US" dirty="0"/>
              <a:t>遊戲規則</a:t>
            </a:r>
            <a:r>
              <a:rPr lang="en-US" altLang="zh-TW" dirty="0"/>
              <a:t>—How to play?  We need :</a:t>
            </a:r>
            <a:endParaRPr 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01417" y="2107096"/>
            <a:ext cx="211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打地鼠盒子</a:t>
            </a:r>
            <a:r>
              <a:rPr lang="en-US" altLang="zh-TW" dirty="0"/>
              <a:t>(</a:t>
            </a:r>
            <a:r>
              <a:rPr lang="zh-TW" altLang="en-US" dirty="0"/>
              <a:t>有燈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011386" y="2107096"/>
            <a:ext cx="174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槌子</a:t>
            </a:r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45425" y="2107096"/>
            <a:ext cx="156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計分器</a:t>
            </a:r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073886" y="2107096"/>
            <a:ext cx="156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玩家</a:t>
            </a:r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637645" y="2107096"/>
            <a:ext cx="156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小派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15429"/>
            <a:ext cx="10515600" cy="1325563"/>
          </a:xfrm>
        </p:spPr>
        <p:txBody>
          <a:bodyPr/>
          <a:lstStyle/>
          <a:p>
            <a:r>
              <a:rPr lang="zh-TW" altLang="en-US" dirty="0"/>
              <a:t>                   </a:t>
            </a:r>
            <a:r>
              <a:rPr lang="en-US" altLang="zh-TW" dirty="0"/>
              <a:t>Draw the flow of the game.</a:t>
            </a:r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967947" y="3766931"/>
            <a:ext cx="1311965" cy="69573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燈</a:t>
            </a:r>
            <a:endParaRPr lang="en-US" sz="2800" b="1" dirty="0"/>
          </a:p>
        </p:txBody>
      </p:sp>
      <p:sp>
        <p:nvSpPr>
          <p:cNvPr id="9" name="圓角矩形 8"/>
          <p:cNvSpPr/>
          <p:nvPr/>
        </p:nvSpPr>
        <p:spPr>
          <a:xfrm>
            <a:off x="3988903" y="2773536"/>
            <a:ext cx="1311965" cy="69573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亮</a:t>
            </a:r>
            <a:endParaRPr lang="en-US" sz="2800" b="1" dirty="0"/>
          </a:p>
        </p:txBody>
      </p:sp>
      <p:sp>
        <p:nvSpPr>
          <p:cNvPr id="10" name="圓角矩形 9"/>
          <p:cNvSpPr/>
          <p:nvPr/>
        </p:nvSpPr>
        <p:spPr>
          <a:xfrm>
            <a:off x="3988902" y="4337292"/>
            <a:ext cx="1311965" cy="69573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不亮</a:t>
            </a:r>
            <a:endParaRPr lang="en-US" sz="2800" b="1" dirty="0"/>
          </a:p>
        </p:txBody>
      </p:sp>
      <p:sp>
        <p:nvSpPr>
          <p:cNvPr id="11" name="圓角矩形 10"/>
          <p:cNvSpPr/>
          <p:nvPr/>
        </p:nvSpPr>
        <p:spPr>
          <a:xfrm>
            <a:off x="5910469" y="2077797"/>
            <a:ext cx="1424609" cy="69573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打中</a:t>
            </a:r>
            <a:endParaRPr lang="en-US" sz="2800" b="1" dirty="0"/>
          </a:p>
        </p:txBody>
      </p:sp>
      <p:sp>
        <p:nvSpPr>
          <p:cNvPr id="12" name="圓角矩形 11"/>
          <p:cNvSpPr/>
          <p:nvPr/>
        </p:nvSpPr>
        <p:spPr>
          <a:xfrm>
            <a:off x="5910469" y="3121405"/>
            <a:ext cx="1424609" cy="69573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沒打中</a:t>
            </a:r>
            <a:endParaRPr lang="en-US" sz="2800" b="1" dirty="0"/>
          </a:p>
        </p:txBody>
      </p:sp>
      <p:sp>
        <p:nvSpPr>
          <p:cNvPr id="13" name="圓角矩形 12"/>
          <p:cNvSpPr/>
          <p:nvPr/>
        </p:nvSpPr>
        <p:spPr>
          <a:xfrm>
            <a:off x="8189844" y="3081650"/>
            <a:ext cx="1557129" cy="69573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不加分</a:t>
            </a:r>
            <a:endParaRPr lang="en-US" sz="2800" b="1" dirty="0"/>
          </a:p>
        </p:txBody>
      </p:sp>
      <p:sp>
        <p:nvSpPr>
          <p:cNvPr id="14" name="圓角矩形 13"/>
          <p:cNvSpPr/>
          <p:nvPr/>
        </p:nvSpPr>
        <p:spPr>
          <a:xfrm>
            <a:off x="8189843" y="1920686"/>
            <a:ext cx="1557130" cy="69573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加分</a:t>
            </a:r>
            <a:endParaRPr lang="en-US" sz="2800" b="1" dirty="0"/>
          </a:p>
        </p:txBody>
      </p:sp>
      <p:sp>
        <p:nvSpPr>
          <p:cNvPr id="15" name="圓角矩形 14"/>
          <p:cNvSpPr/>
          <p:nvPr/>
        </p:nvSpPr>
        <p:spPr>
          <a:xfrm>
            <a:off x="8189842" y="4337292"/>
            <a:ext cx="1557131" cy="69573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不加分</a:t>
            </a:r>
            <a:endParaRPr lang="en-US" sz="2800" b="1" dirty="0"/>
          </a:p>
        </p:txBody>
      </p:sp>
      <p:cxnSp>
        <p:nvCxnSpPr>
          <p:cNvPr id="4" name="直線單箭頭接點 3"/>
          <p:cNvCxnSpPr/>
          <p:nvPr/>
        </p:nvCxnSpPr>
        <p:spPr>
          <a:xfrm>
            <a:off x="3468757" y="4094922"/>
            <a:ext cx="387626" cy="43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3468757" y="3329609"/>
            <a:ext cx="387626" cy="36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433388" y="3229780"/>
            <a:ext cx="387626" cy="43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433388" y="2464467"/>
            <a:ext cx="387626" cy="36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7522678" y="2385391"/>
            <a:ext cx="478322" cy="1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543181" y="3463396"/>
            <a:ext cx="478322" cy="1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5388040" y="4701209"/>
            <a:ext cx="2612960" cy="1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91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圓角矩形 15"/>
          <p:cNvSpPr/>
          <p:nvPr/>
        </p:nvSpPr>
        <p:spPr>
          <a:xfrm>
            <a:off x="7727673" y="202769"/>
            <a:ext cx="1570383" cy="580046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圓角矩形 6"/>
          <p:cNvSpPr/>
          <p:nvPr/>
        </p:nvSpPr>
        <p:spPr>
          <a:xfrm>
            <a:off x="5031267" y="947169"/>
            <a:ext cx="1610139" cy="28663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圓角矩形 5"/>
          <p:cNvSpPr/>
          <p:nvPr/>
        </p:nvSpPr>
        <p:spPr>
          <a:xfrm>
            <a:off x="645210" y="2419040"/>
            <a:ext cx="3647661" cy="2832652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圓角矩形 7"/>
          <p:cNvSpPr/>
          <p:nvPr/>
        </p:nvSpPr>
        <p:spPr>
          <a:xfrm>
            <a:off x="804235" y="3631614"/>
            <a:ext cx="1311965" cy="69573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燈</a:t>
            </a:r>
            <a:endParaRPr lang="en-US" sz="2400" b="1" dirty="0"/>
          </a:p>
        </p:txBody>
      </p:sp>
      <p:sp>
        <p:nvSpPr>
          <p:cNvPr id="9" name="圓角矩形 8"/>
          <p:cNvSpPr/>
          <p:nvPr/>
        </p:nvSpPr>
        <p:spPr>
          <a:xfrm>
            <a:off x="2576712" y="2658615"/>
            <a:ext cx="1311965" cy="69573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亮</a:t>
            </a:r>
            <a:endParaRPr lang="en-US" sz="2400" b="1" dirty="0"/>
          </a:p>
        </p:txBody>
      </p:sp>
      <p:sp>
        <p:nvSpPr>
          <p:cNvPr id="10" name="圓角矩形 9"/>
          <p:cNvSpPr/>
          <p:nvPr/>
        </p:nvSpPr>
        <p:spPr>
          <a:xfrm>
            <a:off x="2576712" y="4231792"/>
            <a:ext cx="1311965" cy="69573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不亮</a:t>
            </a:r>
            <a:endParaRPr lang="en-US" sz="2400" b="1" dirty="0"/>
          </a:p>
        </p:txBody>
      </p:sp>
      <p:sp>
        <p:nvSpPr>
          <p:cNvPr id="11" name="圓角矩形 10"/>
          <p:cNvSpPr/>
          <p:nvPr/>
        </p:nvSpPr>
        <p:spPr>
          <a:xfrm>
            <a:off x="10384323" y="2683360"/>
            <a:ext cx="1443242" cy="97299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顯示</a:t>
            </a:r>
            <a:endParaRPr lang="en-US" sz="2400" b="1" dirty="0"/>
          </a:p>
        </p:txBody>
      </p:sp>
      <p:sp>
        <p:nvSpPr>
          <p:cNvPr id="12" name="圓角矩形 11"/>
          <p:cNvSpPr/>
          <p:nvPr/>
        </p:nvSpPr>
        <p:spPr>
          <a:xfrm>
            <a:off x="5162130" y="2588161"/>
            <a:ext cx="1311965" cy="69573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沒打中</a:t>
            </a:r>
            <a:endParaRPr lang="en-US" sz="2400" b="1" dirty="0"/>
          </a:p>
        </p:txBody>
      </p:sp>
      <p:sp>
        <p:nvSpPr>
          <p:cNvPr id="13" name="圓角矩形 12"/>
          <p:cNvSpPr/>
          <p:nvPr/>
        </p:nvSpPr>
        <p:spPr>
          <a:xfrm>
            <a:off x="7856885" y="1868196"/>
            <a:ext cx="1311965" cy="69573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不加分</a:t>
            </a:r>
            <a:endParaRPr lang="en-US" sz="2400" b="1" dirty="0"/>
          </a:p>
        </p:txBody>
      </p:sp>
      <p:sp>
        <p:nvSpPr>
          <p:cNvPr id="14" name="圓角矩形 13"/>
          <p:cNvSpPr/>
          <p:nvPr/>
        </p:nvSpPr>
        <p:spPr>
          <a:xfrm>
            <a:off x="7856883" y="819617"/>
            <a:ext cx="1311965" cy="69573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加分</a:t>
            </a:r>
            <a:endParaRPr lang="en-US" sz="2400" b="1" dirty="0"/>
          </a:p>
        </p:txBody>
      </p:sp>
      <p:sp>
        <p:nvSpPr>
          <p:cNvPr id="15" name="圓角矩形 14"/>
          <p:cNvSpPr/>
          <p:nvPr/>
        </p:nvSpPr>
        <p:spPr>
          <a:xfrm>
            <a:off x="7856883" y="4087934"/>
            <a:ext cx="1311965" cy="69573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不加分</a:t>
            </a:r>
            <a:endParaRPr lang="en-US" sz="2400" b="1" dirty="0"/>
          </a:p>
        </p:txBody>
      </p:sp>
      <p:sp>
        <p:nvSpPr>
          <p:cNvPr id="17" name="圓角矩形 16"/>
          <p:cNvSpPr/>
          <p:nvPr/>
        </p:nvSpPr>
        <p:spPr>
          <a:xfrm>
            <a:off x="5180353" y="1684580"/>
            <a:ext cx="1311965" cy="69573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打中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137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481233" y="2652092"/>
            <a:ext cx="8378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atin typeface="+mj-ea"/>
                <a:ea typeface="+mj-ea"/>
              </a:rPr>
              <a:t>一起來設計打地鼠吧</a:t>
            </a:r>
            <a:r>
              <a:rPr lang="en-US" altLang="zh-TW" sz="6000" b="1" dirty="0">
                <a:latin typeface="+mj-ea"/>
                <a:ea typeface="+mj-ea"/>
              </a:rPr>
              <a:t>!</a:t>
            </a:r>
            <a:endParaRPr lang="en-US" sz="6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392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0C16F2-E5E1-8060-AE1D-960B7378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468" y="1520508"/>
            <a:ext cx="6915514" cy="479095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AF1E4CB-77BD-6E2A-E56E-26FFFBAF97E8}"/>
              </a:ext>
            </a:extLst>
          </p:cNvPr>
          <p:cNvSpPr txBox="1"/>
          <p:nvPr/>
        </p:nvSpPr>
        <p:spPr>
          <a:xfrm>
            <a:off x="3016468" y="546539"/>
            <a:ext cx="76305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ePy 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擴充板 </a:t>
            </a:r>
            <a:endParaRPr 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E641B7-FBB7-8770-7F46-44077859A9AF}"/>
              </a:ext>
            </a:extLst>
          </p:cNvPr>
          <p:cNvSpPr/>
          <p:nvPr/>
        </p:nvSpPr>
        <p:spPr>
          <a:xfrm>
            <a:off x="3567448" y="3477296"/>
            <a:ext cx="360608" cy="367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6A27E-FB73-1511-52E3-86577C825B17}"/>
              </a:ext>
            </a:extLst>
          </p:cNvPr>
          <p:cNvCxnSpPr>
            <a:stCxn id="5" idx="1"/>
          </p:cNvCxnSpPr>
          <p:nvPr/>
        </p:nvCxnSpPr>
        <p:spPr>
          <a:xfrm flipH="1">
            <a:off x="2715986" y="3660820"/>
            <a:ext cx="85146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76AE36-F994-2081-6A56-9458A1F7F171}"/>
              </a:ext>
            </a:extLst>
          </p:cNvPr>
          <p:cNvSpPr txBox="1"/>
          <p:nvPr/>
        </p:nvSpPr>
        <p:spPr>
          <a:xfrm>
            <a:off x="1916796" y="34772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重置鍵</a:t>
            </a:r>
          </a:p>
        </p:txBody>
      </p:sp>
    </p:spTree>
    <p:extLst>
      <p:ext uri="{BB962C8B-B14F-4D97-AF65-F5344CB8AC3E}">
        <p14:creationId xmlns:p14="http://schemas.microsoft.com/office/powerpoint/2010/main" val="4195849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26" y="1701759"/>
            <a:ext cx="10398499" cy="505799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833875" y="5255858"/>
            <a:ext cx="2331082" cy="144311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Google Shape;430;p36">
            <a:extLst>
              <a:ext uri="{FF2B5EF4-FFF2-40B4-BE49-F238E27FC236}">
                <a16:creationId xmlns:a16="http://schemas.microsoft.com/office/drawing/2014/main" id="{E2924959-E90B-F40D-1B54-E6A07E8677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0292" y="886525"/>
            <a:ext cx="1021366" cy="10267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242B6C-84D2-5161-5EF3-FB840A74F983}"/>
              </a:ext>
            </a:extLst>
          </p:cNvPr>
          <p:cNvSpPr txBox="1"/>
          <p:nvPr/>
        </p:nvSpPr>
        <p:spPr>
          <a:xfrm>
            <a:off x="2562332" y="159026"/>
            <a:ext cx="679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</a:rPr>
              <a:t>Pycode—</a:t>
            </a:r>
            <a:r>
              <a:rPr lang="en-US" altLang="zh-TW" sz="3600" b="1" dirty="0">
                <a:solidFill>
                  <a:srgbClr val="0000FF"/>
                </a:solidFill>
              </a:rPr>
              <a:t>https://www.easy-py.net</a:t>
            </a:r>
            <a:endParaRPr lang="zh-TW" altLang="en-US" sz="3600" b="1" dirty="0">
              <a:solidFill>
                <a:srgbClr val="0000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C04572-DA9F-1A86-2DEF-9A8968ED92CD}"/>
              </a:ext>
            </a:extLst>
          </p:cNvPr>
          <p:cNvSpPr/>
          <p:nvPr/>
        </p:nvSpPr>
        <p:spPr>
          <a:xfrm>
            <a:off x="10575235" y="1701759"/>
            <a:ext cx="390939" cy="411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406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2D2C1-C7C5-2819-2816-3F6516E6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055" y="80273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硬體介紹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C78418-111B-E765-5FC8-D1F2F667FC5E}"/>
              </a:ext>
            </a:extLst>
          </p:cNvPr>
          <p:cNvSpPr txBox="1"/>
          <p:nvPr/>
        </p:nvSpPr>
        <p:spPr>
          <a:xfrm>
            <a:off x="438091" y="2651760"/>
            <a:ext cx="800219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5">
                    <a:lumMod val="75000"/>
                  </a:schemeClr>
                </a:solidFill>
              </a:rPr>
              <a:t>設計原理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0028AA-7BEA-D71E-D812-9A3F0091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98928" y="169754"/>
            <a:ext cx="2275484" cy="416952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2DF848B-B227-CF0E-E188-43E8E166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27379" y="596912"/>
            <a:ext cx="2011990" cy="33725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F1A1EF7-AB6C-90B0-823A-78CC6D92AF88}"/>
              </a:ext>
            </a:extLst>
          </p:cNvPr>
          <p:cNvSpPr txBox="1"/>
          <p:nvPr/>
        </p:nvSpPr>
        <p:spPr>
          <a:xfrm>
            <a:off x="6126193" y="160109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如何接主機板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6AF737-BBAA-8E58-EF8A-D0EADC96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185978" y="3105769"/>
            <a:ext cx="1101384" cy="416952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0B6180-790A-6589-E3CC-D92466118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240122" y="3309213"/>
            <a:ext cx="1194131" cy="376263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7A005BF-C3FD-9407-1A9D-4E0B5687A460}"/>
              </a:ext>
            </a:extLst>
          </p:cNvPr>
          <p:cNvSpPr txBox="1"/>
          <p:nvPr/>
        </p:nvSpPr>
        <p:spPr>
          <a:xfrm>
            <a:off x="3241040" y="3648177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如何接</a:t>
            </a:r>
            <a:r>
              <a:rPr lang="en-US" altLang="zh-TW" sz="2400" dirty="0">
                <a:solidFill>
                  <a:srgbClr val="0000FF"/>
                </a:solidFill>
              </a:rPr>
              <a:t>RGB</a:t>
            </a:r>
            <a:r>
              <a:rPr lang="zh-TW" altLang="en-US" sz="2400" dirty="0">
                <a:solidFill>
                  <a:srgbClr val="0000FF"/>
                </a:solidFill>
              </a:rPr>
              <a:t>燈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8F29B331-5DDD-B28D-3E59-206FA6760F6E}"/>
              </a:ext>
            </a:extLst>
          </p:cNvPr>
          <p:cNvSpPr/>
          <p:nvPr/>
        </p:nvSpPr>
        <p:spPr>
          <a:xfrm>
            <a:off x="6480832" y="2429828"/>
            <a:ext cx="1322048" cy="2219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E76832BB-BC18-4994-AC62-A4568C14DACE}"/>
              </a:ext>
            </a:extLst>
          </p:cNvPr>
          <p:cNvSpPr/>
          <p:nvPr/>
        </p:nvSpPr>
        <p:spPr>
          <a:xfrm>
            <a:off x="3048000" y="3429000"/>
            <a:ext cx="193040" cy="74079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EE5087-8B84-3435-79B9-378D0F0BCB95}"/>
              </a:ext>
            </a:extLst>
          </p:cNvPr>
          <p:cNvSpPr txBox="1"/>
          <p:nvPr/>
        </p:nvSpPr>
        <p:spPr>
          <a:xfrm>
            <a:off x="2440821" y="413970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正面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33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FBC4-9B8F-9EBD-2FBA-4B4CA606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856" y="365125"/>
            <a:ext cx="9339943" cy="1169761"/>
          </a:xfrm>
        </p:spPr>
        <p:txBody>
          <a:bodyPr/>
          <a:lstStyle/>
          <a:p>
            <a:r>
              <a:rPr lang="zh-TW" altLang="en-US" dirty="0"/>
              <a:t>打地鼠的燈接法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939660-8A1E-E838-D279-7BF13AAA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726741" y="-120273"/>
            <a:ext cx="4738517" cy="8281858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A3E5CF3-1A36-7371-1FF0-83EB9B2B15EC}"/>
              </a:ext>
            </a:extLst>
          </p:cNvPr>
          <p:cNvSpPr/>
          <p:nvPr/>
        </p:nvSpPr>
        <p:spPr>
          <a:xfrm>
            <a:off x="8425544" y="3243942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DE692E6-2809-B4AF-6251-E37B675027D6}"/>
              </a:ext>
            </a:extLst>
          </p:cNvPr>
          <p:cNvSpPr/>
          <p:nvPr/>
        </p:nvSpPr>
        <p:spPr>
          <a:xfrm>
            <a:off x="6683827" y="2144485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B27893E-C957-1A1B-3CA8-D69671160B3A}"/>
              </a:ext>
            </a:extLst>
          </p:cNvPr>
          <p:cNvSpPr/>
          <p:nvPr/>
        </p:nvSpPr>
        <p:spPr>
          <a:xfrm>
            <a:off x="5301344" y="3243942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A18224A-6BE6-043D-D405-3C1740146321}"/>
              </a:ext>
            </a:extLst>
          </p:cNvPr>
          <p:cNvSpPr/>
          <p:nvPr/>
        </p:nvSpPr>
        <p:spPr>
          <a:xfrm>
            <a:off x="3802379" y="2144485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58793833-7731-381D-FDF4-4B7EE131BCEE}"/>
              </a:ext>
            </a:extLst>
          </p:cNvPr>
          <p:cNvSpPr/>
          <p:nvPr/>
        </p:nvSpPr>
        <p:spPr>
          <a:xfrm>
            <a:off x="3802378" y="4463142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2232189-2F1E-12B6-D7BC-12730EACB654}"/>
              </a:ext>
            </a:extLst>
          </p:cNvPr>
          <p:cNvSpPr/>
          <p:nvPr/>
        </p:nvSpPr>
        <p:spPr>
          <a:xfrm>
            <a:off x="6829153" y="4419599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DBAAB7F-991C-E501-23AA-B3232ECF842A}"/>
              </a:ext>
            </a:extLst>
          </p:cNvPr>
          <p:cNvSpPr txBox="1"/>
          <p:nvPr/>
        </p:nvSpPr>
        <p:spPr>
          <a:xfrm>
            <a:off x="438091" y="2651760"/>
            <a:ext cx="800219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5">
                    <a:lumMod val="75000"/>
                  </a:schemeClr>
                </a:solidFill>
              </a:rPr>
              <a:t>設計原理</a:t>
            </a:r>
          </a:p>
        </p:txBody>
      </p:sp>
    </p:spTree>
    <p:extLst>
      <p:ext uri="{BB962C8B-B14F-4D97-AF65-F5344CB8AC3E}">
        <p14:creationId xmlns:p14="http://schemas.microsoft.com/office/powerpoint/2010/main" val="326532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4D102B-B3BE-C26B-F319-EA9F7320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70" y="365125"/>
            <a:ext cx="9198429" cy="1325563"/>
          </a:xfrm>
        </p:spPr>
        <p:txBody>
          <a:bodyPr/>
          <a:lstStyle/>
          <a:p>
            <a:r>
              <a:rPr lang="zh-TW" altLang="en-US" dirty="0"/>
              <a:t>打地鼠內部結構</a:t>
            </a:r>
            <a:r>
              <a:rPr lang="en-US" altLang="zh-TW" dirty="0"/>
              <a:t>-</a:t>
            </a:r>
            <a:r>
              <a:rPr lang="zh-TW" altLang="en-US" dirty="0"/>
              <a:t>感測器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F7FA23B-C46E-889E-3C7D-912A60EE675D}"/>
              </a:ext>
            </a:extLst>
          </p:cNvPr>
          <p:cNvSpPr txBox="1"/>
          <p:nvPr/>
        </p:nvSpPr>
        <p:spPr>
          <a:xfrm>
            <a:off x="438091" y="2651760"/>
            <a:ext cx="800219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5">
                    <a:lumMod val="75000"/>
                  </a:schemeClr>
                </a:solidFill>
              </a:rPr>
              <a:t>設計原理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A821A4-90CF-943F-165E-C04BB1FA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37" y="1618807"/>
            <a:ext cx="7000926" cy="42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4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D8FFC-BA92-F726-9DFE-55C6368B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486" y="365126"/>
            <a:ext cx="9209314" cy="962932"/>
          </a:xfrm>
        </p:spPr>
        <p:txBody>
          <a:bodyPr/>
          <a:lstStyle/>
          <a:p>
            <a:r>
              <a:rPr lang="zh-TW" altLang="en-US" dirty="0"/>
              <a:t>打地鼠的感測器接法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D1BBD4-9F4F-67E1-0180-E08480310877}"/>
              </a:ext>
            </a:extLst>
          </p:cNvPr>
          <p:cNvSpPr txBox="1"/>
          <p:nvPr/>
        </p:nvSpPr>
        <p:spPr>
          <a:xfrm>
            <a:off x="438091" y="2651760"/>
            <a:ext cx="800219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5">
                    <a:lumMod val="75000"/>
                  </a:schemeClr>
                </a:solidFill>
              </a:rPr>
              <a:t>設計原理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DC6D08-44EE-D285-9AE6-B35B8B13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422" y="1479081"/>
            <a:ext cx="7829129" cy="4682233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F4271A94-32B9-5D40-AC25-88F4C662693D}"/>
              </a:ext>
            </a:extLst>
          </p:cNvPr>
          <p:cNvSpPr/>
          <p:nvPr/>
        </p:nvSpPr>
        <p:spPr>
          <a:xfrm>
            <a:off x="8447316" y="3096985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04FF6CF-E7A0-F45F-18F6-7082F570FD61}"/>
              </a:ext>
            </a:extLst>
          </p:cNvPr>
          <p:cNvSpPr/>
          <p:nvPr/>
        </p:nvSpPr>
        <p:spPr>
          <a:xfrm>
            <a:off x="6656616" y="1953985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60F022C-CD68-0D7A-2C67-01A663F718EC}"/>
              </a:ext>
            </a:extLst>
          </p:cNvPr>
          <p:cNvSpPr/>
          <p:nvPr/>
        </p:nvSpPr>
        <p:spPr>
          <a:xfrm>
            <a:off x="5230588" y="3156856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FF69586E-4D21-2DEE-6EAA-D5E2F1E8DB61}"/>
              </a:ext>
            </a:extLst>
          </p:cNvPr>
          <p:cNvSpPr/>
          <p:nvPr/>
        </p:nvSpPr>
        <p:spPr>
          <a:xfrm>
            <a:off x="3690259" y="2013857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5EA6633-24CF-5BBE-0D6A-2EC5CB1B8F5D}"/>
              </a:ext>
            </a:extLst>
          </p:cNvPr>
          <p:cNvSpPr/>
          <p:nvPr/>
        </p:nvSpPr>
        <p:spPr>
          <a:xfrm>
            <a:off x="3663045" y="4370614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810A615-4C3B-96E3-5C8E-97A1DE9D47F2}"/>
              </a:ext>
            </a:extLst>
          </p:cNvPr>
          <p:cNvSpPr/>
          <p:nvPr/>
        </p:nvSpPr>
        <p:spPr>
          <a:xfrm>
            <a:off x="6749143" y="4370614"/>
            <a:ext cx="380999" cy="3701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6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rena 傳說對決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2094510"/>
            <a:ext cx="7656581" cy="442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166730" y="467139"/>
            <a:ext cx="9332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</a:t>
            </a:r>
            <a:r>
              <a:rPr lang="en-US" altLang="zh-TW" sz="6000" dirty="0"/>
              <a:t>Have you ever played ____?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4951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FC0777B9-78E2-A083-2F5A-BC29C860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75216" y="1359396"/>
            <a:ext cx="1905014" cy="489588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58935BA-4EFA-D1EA-D98A-39509BB41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911123" y="2102936"/>
            <a:ext cx="1690713" cy="285005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BB6B58-E24B-C75F-93F7-DA904002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514" y="315761"/>
            <a:ext cx="9307286" cy="112621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硬體介紹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</a:t>
            </a:r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393A524-AB7D-3782-414A-BCD7526748A5}"/>
              </a:ext>
            </a:extLst>
          </p:cNvPr>
          <p:cNvSpPr txBox="1">
            <a:spLocks/>
          </p:cNvSpPr>
          <p:nvPr/>
        </p:nvSpPr>
        <p:spPr>
          <a:xfrm>
            <a:off x="1884055" y="802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/>
          </a:p>
        </p:txBody>
      </p:sp>
      <p:sp>
        <p:nvSpPr>
          <p:cNvPr id="3" name="加號 2">
            <a:extLst>
              <a:ext uri="{FF2B5EF4-FFF2-40B4-BE49-F238E27FC236}">
                <a16:creationId xmlns:a16="http://schemas.microsoft.com/office/drawing/2014/main" id="{673A9CEE-F6DF-ED39-30C5-8CAFB8DDE145}"/>
              </a:ext>
            </a:extLst>
          </p:cNvPr>
          <p:cNvSpPr/>
          <p:nvPr/>
        </p:nvSpPr>
        <p:spPr>
          <a:xfrm>
            <a:off x="2807983" y="3526555"/>
            <a:ext cx="644254" cy="561568"/>
          </a:xfrm>
          <a:prstGeom prst="math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62E59DD0-1730-32CD-2561-0FB6071BC2E2}"/>
              </a:ext>
            </a:extLst>
          </p:cNvPr>
          <p:cNvSpPr/>
          <p:nvPr/>
        </p:nvSpPr>
        <p:spPr>
          <a:xfrm>
            <a:off x="6354814" y="3152570"/>
            <a:ext cx="990600" cy="293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13593F6-7330-2CF3-F1D3-DD11B64E7263}"/>
              </a:ext>
            </a:extLst>
          </p:cNvPr>
          <p:cNvCxnSpPr>
            <a:cxnSpLocks/>
          </p:cNvCxnSpPr>
          <p:nvPr/>
        </p:nvCxnSpPr>
        <p:spPr>
          <a:xfrm flipV="1">
            <a:off x="4561104" y="4558743"/>
            <a:ext cx="0" cy="7402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72EF9A3-2D63-6CA6-BB1C-0695366D7192}"/>
              </a:ext>
            </a:extLst>
          </p:cNvPr>
          <p:cNvCxnSpPr>
            <a:cxnSpLocks/>
          </p:cNvCxnSpPr>
          <p:nvPr/>
        </p:nvCxnSpPr>
        <p:spPr>
          <a:xfrm flipV="1">
            <a:off x="4048816" y="4558745"/>
            <a:ext cx="0" cy="7402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361E7A1-5888-5300-5C4B-30CA1C89CC31}"/>
              </a:ext>
            </a:extLst>
          </p:cNvPr>
          <p:cNvCxnSpPr>
            <a:cxnSpLocks/>
          </p:cNvCxnSpPr>
          <p:nvPr/>
        </p:nvCxnSpPr>
        <p:spPr>
          <a:xfrm flipV="1">
            <a:off x="5085366" y="4582881"/>
            <a:ext cx="0" cy="74022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D5F174-5E50-FC73-3A9F-DE94BC0898FF}"/>
              </a:ext>
            </a:extLst>
          </p:cNvPr>
          <p:cNvSpPr txBox="1"/>
          <p:nvPr/>
        </p:nvSpPr>
        <p:spPr>
          <a:xfrm flipH="1">
            <a:off x="3818977" y="5323110"/>
            <a:ext cx="40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紅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線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89E3177-7E66-D7BF-4958-FBA48A1D209C}"/>
              </a:ext>
            </a:extLst>
          </p:cNvPr>
          <p:cNvSpPr txBox="1"/>
          <p:nvPr/>
        </p:nvSpPr>
        <p:spPr>
          <a:xfrm flipH="1">
            <a:off x="4869829" y="5347247"/>
            <a:ext cx="46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CEE21"/>
                </a:solidFill>
              </a:rPr>
              <a:t>黃</a:t>
            </a:r>
            <a:endParaRPr lang="en-US" altLang="zh-TW" b="1" dirty="0">
              <a:solidFill>
                <a:srgbClr val="FCEE21"/>
              </a:solidFill>
            </a:endParaRPr>
          </a:p>
          <a:p>
            <a:r>
              <a:rPr lang="zh-TW" altLang="en-US" b="1" dirty="0">
                <a:solidFill>
                  <a:srgbClr val="FCEE21"/>
                </a:solidFill>
              </a:rPr>
              <a:t>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8E3BA68-1F76-B552-2F1F-36444F4500EE}"/>
              </a:ext>
            </a:extLst>
          </p:cNvPr>
          <p:cNvSpPr txBox="1"/>
          <p:nvPr/>
        </p:nvSpPr>
        <p:spPr>
          <a:xfrm flipH="1">
            <a:off x="4328149" y="5323110"/>
            <a:ext cx="46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黑</a:t>
            </a:r>
            <a:endParaRPr lang="en-US" altLang="zh-TW" dirty="0"/>
          </a:p>
          <a:p>
            <a:r>
              <a:rPr lang="zh-TW" altLang="en-US" dirty="0"/>
              <a:t>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1681778-B26F-6A00-B68D-452A155E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51" y="1778197"/>
            <a:ext cx="1342066" cy="3594345"/>
          </a:xfrm>
          <a:prstGeom prst="rect">
            <a:avLst/>
          </a:prstGeom>
        </p:spPr>
      </p:pic>
      <p:sp>
        <p:nvSpPr>
          <p:cNvPr id="24" name="爆炸: 八角 23">
            <a:extLst>
              <a:ext uri="{FF2B5EF4-FFF2-40B4-BE49-F238E27FC236}">
                <a16:creationId xmlns:a16="http://schemas.microsoft.com/office/drawing/2014/main" id="{5FC55EF5-B22A-5077-B0BA-BDF8113C547E}"/>
              </a:ext>
            </a:extLst>
          </p:cNvPr>
          <p:cNvSpPr/>
          <p:nvPr/>
        </p:nvSpPr>
        <p:spPr>
          <a:xfrm>
            <a:off x="9395778" y="4157272"/>
            <a:ext cx="1738575" cy="1040582"/>
          </a:xfrm>
          <a:prstGeom prst="irregularSeal1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注意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60941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160B5-6924-FBB6-E2EC-3C2440D1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042" y="365125"/>
            <a:ext cx="9214757" cy="1325563"/>
          </a:xfrm>
        </p:spPr>
        <p:txBody>
          <a:bodyPr/>
          <a:lstStyle/>
          <a:p>
            <a:r>
              <a:rPr lang="zh-TW" altLang="en-US" dirty="0"/>
              <a:t>打地鼠的感測器接法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797EC2-BCE1-BC16-0780-E9C0C9878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29" y="2059188"/>
            <a:ext cx="4757790" cy="32961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5332762-A379-D1CC-4DA5-FFDA2A25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1" y="2061466"/>
            <a:ext cx="5890625" cy="3522905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94CFACB8-07B9-D82F-A62F-59987C858586}"/>
              </a:ext>
            </a:extLst>
          </p:cNvPr>
          <p:cNvSpPr/>
          <p:nvPr/>
        </p:nvSpPr>
        <p:spPr>
          <a:xfrm>
            <a:off x="5467343" y="4017716"/>
            <a:ext cx="273118" cy="278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507BF41B-32D2-5AAA-E5D8-08A6478BAC5F}"/>
              </a:ext>
            </a:extLst>
          </p:cNvPr>
          <p:cNvSpPr/>
          <p:nvPr/>
        </p:nvSpPr>
        <p:spPr>
          <a:xfrm>
            <a:off x="4188272" y="3069770"/>
            <a:ext cx="273118" cy="278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4D2CB65-D5E6-A29F-E24A-56AC381E4771}"/>
              </a:ext>
            </a:extLst>
          </p:cNvPr>
          <p:cNvSpPr/>
          <p:nvPr/>
        </p:nvSpPr>
        <p:spPr>
          <a:xfrm>
            <a:off x="3022658" y="4017715"/>
            <a:ext cx="273118" cy="278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AA53FBD1-8CAC-F8AA-41D5-13C6CF33A86D}"/>
              </a:ext>
            </a:extLst>
          </p:cNvPr>
          <p:cNvSpPr/>
          <p:nvPr/>
        </p:nvSpPr>
        <p:spPr>
          <a:xfrm>
            <a:off x="1907946" y="3097872"/>
            <a:ext cx="273118" cy="278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E919C1E-B8B6-2524-C1E8-E69935799663}"/>
              </a:ext>
            </a:extLst>
          </p:cNvPr>
          <p:cNvSpPr/>
          <p:nvPr/>
        </p:nvSpPr>
        <p:spPr>
          <a:xfrm>
            <a:off x="1907946" y="4887685"/>
            <a:ext cx="273118" cy="278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04AE3C0F-DCD3-76FF-E8B8-9E029DE01DED}"/>
              </a:ext>
            </a:extLst>
          </p:cNvPr>
          <p:cNvSpPr/>
          <p:nvPr/>
        </p:nvSpPr>
        <p:spPr>
          <a:xfrm>
            <a:off x="4188272" y="4887684"/>
            <a:ext cx="273118" cy="278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0D22A16-3C12-E87D-16E4-5C7A20756A78}"/>
              </a:ext>
            </a:extLst>
          </p:cNvPr>
          <p:cNvSpPr/>
          <p:nvPr/>
        </p:nvSpPr>
        <p:spPr>
          <a:xfrm>
            <a:off x="8308515" y="2139931"/>
            <a:ext cx="273118" cy="278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7237B1E-6B91-C7F4-DA8D-4FC4FE0317C4}"/>
              </a:ext>
            </a:extLst>
          </p:cNvPr>
          <p:cNvSpPr/>
          <p:nvPr/>
        </p:nvSpPr>
        <p:spPr>
          <a:xfrm>
            <a:off x="8243201" y="4239984"/>
            <a:ext cx="273118" cy="278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4E8168D-3DB2-10A0-8584-F7E758B336FC}"/>
              </a:ext>
            </a:extLst>
          </p:cNvPr>
          <p:cNvCxnSpPr/>
          <p:nvPr/>
        </p:nvCxnSpPr>
        <p:spPr>
          <a:xfrm>
            <a:off x="8641017" y="2536370"/>
            <a:ext cx="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8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DE9A5-EA11-9F5B-C4BE-C792D76C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86" y="365125"/>
            <a:ext cx="9285514" cy="1158875"/>
          </a:xfrm>
        </p:spPr>
        <p:txBody>
          <a:bodyPr/>
          <a:lstStyle/>
          <a:p>
            <a:r>
              <a:rPr lang="zh-TW" altLang="en-US" dirty="0"/>
              <a:t>拆解打地鼠結構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744D35-5BC4-0C21-5072-729A7E90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25291" y="1281512"/>
            <a:ext cx="3781938" cy="51658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F58508-8D8C-C6F6-A1D4-EA44C6B30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245951" y="809349"/>
            <a:ext cx="3781939" cy="61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1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C5D1EE-E89D-9FFB-BA80-EE3C7385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5125"/>
            <a:ext cx="9220200" cy="1325563"/>
          </a:xfrm>
        </p:spPr>
        <p:txBody>
          <a:bodyPr/>
          <a:lstStyle/>
          <a:p>
            <a:r>
              <a:rPr lang="zh-TW" altLang="en-US" dirty="0"/>
              <a:t>打地鼠組裝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425C8E-1A51-5C3C-CCCD-0FB1E021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46" y="1690688"/>
            <a:ext cx="7836006" cy="448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42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700670" y="2395330"/>
            <a:ext cx="6566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/>
              <a:t>甚麼叫做</a:t>
            </a:r>
            <a:r>
              <a:rPr lang="zh-TW" altLang="en-US" sz="5400" dirty="0">
                <a:latin typeface="+mj-ea"/>
                <a:ea typeface="+mj-ea"/>
              </a:rPr>
              <a:t>「打中」</a:t>
            </a:r>
            <a:r>
              <a:rPr lang="en-US" altLang="zh-TW" sz="5400" dirty="0">
                <a:latin typeface="+mj-ea"/>
                <a:ea typeface="+mj-ea"/>
              </a:rPr>
              <a:t>?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2471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3D3A61F-D7CB-52C6-045C-B66A86D9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6" y="365125"/>
            <a:ext cx="9263743" cy="1325563"/>
          </a:xfrm>
        </p:spPr>
        <p:txBody>
          <a:bodyPr/>
          <a:lstStyle/>
          <a:p>
            <a:r>
              <a:rPr lang="zh-TW" altLang="en-US" dirty="0"/>
              <a:t>打中地鼠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FA4A78-45FF-110E-46B4-D3818F4F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78" y="2255649"/>
            <a:ext cx="5885044" cy="37034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B15C49F-D04A-9C2C-25AD-5DFFE9A86CA7}"/>
              </a:ext>
            </a:extLst>
          </p:cNvPr>
          <p:cNvSpPr txBox="1"/>
          <p:nvPr/>
        </p:nvSpPr>
        <p:spPr>
          <a:xfrm>
            <a:off x="4644821" y="316739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00FF"/>
                </a:solidFill>
              </a:rPr>
              <a:t>1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9C2879F-7BE5-4F02-7160-4DD2198F42BC}"/>
              </a:ext>
            </a:extLst>
          </p:cNvPr>
          <p:cNvSpPr txBox="1"/>
          <p:nvPr/>
        </p:nvSpPr>
        <p:spPr>
          <a:xfrm>
            <a:off x="6179707" y="316739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00FF"/>
                </a:solidFill>
              </a:rPr>
              <a:t>2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1FC7101-22ED-7152-3875-4D4D95CF40E0}"/>
              </a:ext>
            </a:extLst>
          </p:cNvPr>
          <p:cNvSpPr txBox="1"/>
          <p:nvPr/>
        </p:nvSpPr>
        <p:spPr>
          <a:xfrm>
            <a:off x="7702532" y="316739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00FF"/>
                </a:solidFill>
              </a:rPr>
              <a:t>3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E32B95B-350D-B94F-D12D-6551E4A5AF99}"/>
              </a:ext>
            </a:extLst>
          </p:cNvPr>
          <p:cNvSpPr txBox="1"/>
          <p:nvPr/>
        </p:nvSpPr>
        <p:spPr>
          <a:xfrm>
            <a:off x="7738869" y="41631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00FF"/>
                </a:solidFill>
              </a:rPr>
              <a:t>4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03C717C-D8E2-A948-74F2-2A97EB2706C6}"/>
              </a:ext>
            </a:extLst>
          </p:cNvPr>
          <p:cNvSpPr txBox="1"/>
          <p:nvPr/>
        </p:nvSpPr>
        <p:spPr>
          <a:xfrm>
            <a:off x="6240166" y="41631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00FF"/>
                </a:solidFill>
              </a:rPr>
              <a:t>5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38775E-BC4A-4848-47A9-9C883C96DCB2}"/>
              </a:ext>
            </a:extLst>
          </p:cNvPr>
          <p:cNvSpPr txBox="1"/>
          <p:nvPr/>
        </p:nvSpPr>
        <p:spPr>
          <a:xfrm>
            <a:off x="4624379" y="4184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00FF"/>
                </a:solidFill>
              </a:rPr>
              <a:t>6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CCC689A-84B1-A2DD-FD38-59A3A93E0B0E}"/>
              </a:ext>
            </a:extLst>
          </p:cNvPr>
          <p:cNvSpPr txBox="1"/>
          <p:nvPr/>
        </p:nvSpPr>
        <p:spPr>
          <a:xfrm>
            <a:off x="1458687" y="1433057"/>
            <a:ext cx="8643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打的位置</a:t>
            </a:r>
            <a:r>
              <a:rPr lang="en-US" altLang="zh-TW" sz="2400" dirty="0"/>
              <a:t>(</a:t>
            </a:r>
            <a:r>
              <a:rPr lang="zh-TW" altLang="en-US" sz="2400" dirty="0"/>
              <a:t>輸入</a:t>
            </a:r>
            <a:r>
              <a:rPr lang="en-US" altLang="zh-TW" sz="2400" dirty="0"/>
              <a:t>)</a:t>
            </a:r>
            <a:r>
              <a:rPr lang="zh-TW" altLang="en-US" sz="2400" dirty="0"/>
              <a:t> 等於</a:t>
            </a:r>
            <a:r>
              <a:rPr lang="en-US" altLang="zh-TW" sz="2400" dirty="0"/>
              <a:t>(=)</a:t>
            </a:r>
            <a:r>
              <a:rPr lang="zh-TW" altLang="en-US" sz="2400" dirty="0"/>
              <a:t> 燈亮的位置</a:t>
            </a:r>
            <a:r>
              <a:rPr lang="en-US" altLang="zh-TW" sz="2400" dirty="0"/>
              <a:t>(</a:t>
            </a:r>
            <a:r>
              <a:rPr lang="zh-TW" altLang="en-US" sz="2400" dirty="0"/>
              <a:t>輸出</a:t>
            </a:r>
            <a:r>
              <a:rPr lang="en-US" altLang="zh-TW" sz="2400" dirty="0"/>
              <a:t>)</a:t>
            </a:r>
            <a:r>
              <a:rPr lang="zh-TW" altLang="en-US" sz="2400" dirty="0"/>
              <a:t> 就代表</a:t>
            </a:r>
            <a:r>
              <a:rPr lang="zh-TW" altLang="en-US" sz="2400" dirty="0">
                <a:solidFill>
                  <a:srgbClr val="FF0000"/>
                </a:solidFill>
              </a:rPr>
              <a:t>打中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800087-B52D-4D93-9DAC-A25B6CDEEE37}"/>
              </a:ext>
            </a:extLst>
          </p:cNvPr>
          <p:cNvSpPr txBox="1"/>
          <p:nvPr/>
        </p:nvSpPr>
        <p:spPr>
          <a:xfrm>
            <a:off x="4061979" y="6114722"/>
            <a:ext cx="4235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燈號</a:t>
            </a:r>
            <a:r>
              <a:rPr lang="en-US" altLang="zh-TW" sz="2400" dirty="0">
                <a:solidFill>
                  <a:srgbClr val="0000FF"/>
                </a:solidFill>
              </a:rPr>
              <a:t>=2 </a:t>
            </a:r>
            <a:r>
              <a:rPr lang="zh-TW" altLang="en-US" sz="2400" dirty="0">
                <a:solidFill>
                  <a:srgbClr val="FF0000"/>
                </a:solidFill>
              </a:rPr>
              <a:t>而且</a:t>
            </a:r>
            <a:r>
              <a:rPr lang="zh-TW" altLang="en-US" sz="2400" dirty="0">
                <a:solidFill>
                  <a:srgbClr val="0000FF"/>
                </a:solidFill>
              </a:rPr>
              <a:t> 位置</a:t>
            </a:r>
            <a:r>
              <a:rPr lang="en-US" altLang="zh-TW" sz="2400" dirty="0">
                <a:solidFill>
                  <a:srgbClr val="0000FF"/>
                </a:solidFill>
              </a:rPr>
              <a:t>2</a:t>
            </a:r>
            <a:r>
              <a:rPr lang="zh-TW" altLang="en-US" sz="2400" dirty="0">
                <a:solidFill>
                  <a:srgbClr val="0000FF"/>
                </a:solidFill>
              </a:rPr>
              <a:t> </a:t>
            </a:r>
            <a:r>
              <a:rPr lang="en-US" altLang="zh-TW" sz="2400" dirty="0">
                <a:solidFill>
                  <a:srgbClr val="0000FF"/>
                </a:solidFill>
              </a:rPr>
              <a:t>AIN1</a:t>
            </a:r>
            <a:r>
              <a:rPr lang="zh-TW" altLang="en-US" sz="2400" dirty="0">
                <a:solidFill>
                  <a:srgbClr val="0000FF"/>
                </a:solidFill>
              </a:rPr>
              <a:t>有感應</a:t>
            </a:r>
          </a:p>
        </p:txBody>
      </p:sp>
    </p:spTree>
    <p:extLst>
      <p:ext uri="{BB962C8B-B14F-4D97-AF65-F5344CB8AC3E}">
        <p14:creationId xmlns:p14="http://schemas.microsoft.com/office/powerpoint/2010/main" val="255842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14" y="175867"/>
            <a:ext cx="2174935" cy="633509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20" y="185130"/>
            <a:ext cx="1853574" cy="624036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77" y="376740"/>
            <a:ext cx="4269375" cy="52299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64213" y="5242336"/>
            <a:ext cx="1802244" cy="61622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99554" y="3429000"/>
            <a:ext cx="2239052" cy="61622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46584" y="1510746"/>
            <a:ext cx="2433385" cy="61622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03809" y="5150677"/>
            <a:ext cx="775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①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117378" y="3323140"/>
            <a:ext cx="775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②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227786" y="857289"/>
            <a:ext cx="775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024450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91" y="2792809"/>
            <a:ext cx="3326937" cy="201270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9E3589F-6615-5226-54FC-71408A9267C5}"/>
              </a:ext>
            </a:extLst>
          </p:cNvPr>
          <p:cNvSpPr txBox="1"/>
          <p:nvPr/>
        </p:nvSpPr>
        <p:spPr>
          <a:xfrm>
            <a:off x="670253" y="24234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利用</a:t>
            </a:r>
            <a:r>
              <a:rPr lang="zh-TW" altLang="en-US" dirty="0">
                <a:solidFill>
                  <a:srgbClr val="0000FF"/>
                </a:solidFill>
              </a:rPr>
              <a:t>邏輯</a:t>
            </a:r>
            <a:r>
              <a:rPr lang="zh-TW" altLang="en-US" dirty="0"/>
              <a:t>積木來做比對判斷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6F1C467-D8A3-989F-776E-9E260E86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15" y="1449078"/>
            <a:ext cx="5353804" cy="1539432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786B0AD2-5CF9-73E3-9BBE-46B329946199}"/>
              </a:ext>
            </a:extLst>
          </p:cNvPr>
          <p:cNvSpPr txBox="1">
            <a:spLocks/>
          </p:cNvSpPr>
          <p:nvPr/>
        </p:nvSpPr>
        <p:spPr>
          <a:xfrm>
            <a:off x="2068286" y="335259"/>
            <a:ext cx="928551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如何判斷感應結果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126C9F-C7F1-8B5A-A3F6-C7FA34AC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715" y="3332408"/>
            <a:ext cx="5293662" cy="14428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9CEA5E8-16E1-FB95-4BE1-CC84FE72A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714" y="5074730"/>
            <a:ext cx="5293663" cy="147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95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4D908-8F4A-D9A3-5DE8-00AFC39D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570" y="85519"/>
            <a:ext cx="9122229" cy="1060209"/>
          </a:xfrm>
        </p:spPr>
        <p:txBody>
          <a:bodyPr/>
          <a:lstStyle/>
          <a:p>
            <a:r>
              <a:rPr lang="zh-TW" altLang="en-US" dirty="0"/>
              <a:t>光感測器數值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D5EBE7-28B4-321B-E797-E17F0A44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21" y="3523703"/>
            <a:ext cx="1758184" cy="18957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8E0D56-E014-6CDD-9EE7-7D9C50255321}"/>
              </a:ext>
            </a:extLst>
          </p:cNvPr>
          <p:cNvSpPr/>
          <p:nvPr/>
        </p:nvSpPr>
        <p:spPr>
          <a:xfrm>
            <a:off x="3021348" y="3796467"/>
            <a:ext cx="1600200" cy="88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有感應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A1AED9-12C0-B45D-82ED-266B05A994D9}"/>
              </a:ext>
            </a:extLst>
          </p:cNvPr>
          <p:cNvSpPr/>
          <p:nvPr/>
        </p:nvSpPr>
        <p:spPr>
          <a:xfrm>
            <a:off x="3006510" y="5249923"/>
            <a:ext cx="1600200" cy="88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沒感應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6ABB1FC-AA6E-EBF9-0408-0A65630B78B1}"/>
              </a:ext>
            </a:extLst>
          </p:cNvPr>
          <p:cNvCxnSpPr>
            <a:cxnSpLocks/>
          </p:cNvCxnSpPr>
          <p:nvPr/>
        </p:nvCxnSpPr>
        <p:spPr>
          <a:xfrm flipV="1">
            <a:off x="1573700" y="4225832"/>
            <a:ext cx="1432810" cy="686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7355200-8A2D-F289-8B46-EACA2BA62564}"/>
              </a:ext>
            </a:extLst>
          </p:cNvPr>
          <p:cNvCxnSpPr>
            <a:cxnSpLocks/>
          </p:cNvCxnSpPr>
          <p:nvPr/>
        </p:nvCxnSpPr>
        <p:spPr>
          <a:xfrm>
            <a:off x="1573700" y="4900834"/>
            <a:ext cx="1432810" cy="8817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158731E7-FFBE-899A-6911-539BBB8B2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105" y="1703536"/>
            <a:ext cx="4135768" cy="6866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710E040-3F97-44E0-5FC4-9EDA846F4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634" y="1220283"/>
            <a:ext cx="2014286" cy="1682932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D4A7E7FA-9E8D-F883-EE85-A388AB214DD3}"/>
              </a:ext>
            </a:extLst>
          </p:cNvPr>
          <p:cNvSpPr/>
          <p:nvPr/>
        </p:nvSpPr>
        <p:spPr>
          <a:xfrm>
            <a:off x="6625922" y="1943708"/>
            <a:ext cx="1273628" cy="236083"/>
          </a:xfrm>
          <a:prstGeom prst="rightArrow">
            <a:avLst/>
          </a:prstGeom>
          <a:solidFill>
            <a:srgbClr val="F08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C749CF-DF23-2989-C7CD-1029BAFC2B29}"/>
              </a:ext>
            </a:extLst>
          </p:cNvPr>
          <p:cNvSpPr txBox="1"/>
          <p:nvPr/>
        </p:nvSpPr>
        <p:spPr>
          <a:xfrm>
            <a:off x="6531429" y="1507752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6</a:t>
            </a:r>
            <a:r>
              <a:rPr lang="zh-TW" altLang="en-US" dirty="0">
                <a:solidFill>
                  <a:srgbClr val="0000FF"/>
                </a:solidFill>
              </a:rPr>
              <a:t>個輸入感測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1F2BE276-5F83-64F6-9C44-4E33B40B6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802" y="3921653"/>
            <a:ext cx="2399832" cy="75655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AE8A70A-5B08-E59A-46CE-B1F8CA3EB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02" y="5036202"/>
            <a:ext cx="1754427" cy="56423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828C66F-50AB-8C50-8EBE-0B60C1AFF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0553" y="3921653"/>
            <a:ext cx="3774734" cy="75655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25A1F2B-610C-09DA-5A8E-FEC74F2A7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553" y="5061574"/>
            <a:ext cx="3157418" cy="538866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39C8DF72-A76A-2E1B-2684-669D7E15C13E}"/>
              </a:ext>
            </a:extLst>
          </p:cNvPr>
          <p:cNvSpPr txBox="1"/>
          <p:nvPr/>
        </p:nvSpPr>
        <p:spPr>
          <a:xfrm>
            <a:off x="5790034" y="328198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觀察感應的結果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17B6E3B-2A37-508E-2473-C14450329917}"/>
              </a:ext>
            </a:extLst>
          </p:cNvPr>
          <p:cNvSpPr txBox="1"/>
          <p:nvPr/>
        </p:nvSpPr>
        <p:spPr>
          <a:xfrm>
            <a:off x="9100456" y="1169689"/>
            <a:ext cx="1008609" cy="175432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燈號 </a:t>
            </a:r>
            <a:r>
              <a:rPr lang="en-US" altLang="zh-TW" dirty="0"/>
              <a:t>“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燈號 </a:t>
            </a:r>
            <a:r>
              <a:rPr lang="en-US" altLang="zh-TW" dirty="0"/>
              <a:t>“</a:t>
            </a:r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燈號 </a:t>
            </a:r>
            <a:r>
              <a:rPr lang="en-US" altLang="zh-TW" dirty="0"/>
              <a:t>“</a:t>
            </a:r>
            <a:r>
              <a:rPr lang="en-US" altLang="zh-TW" dirty="0">
                <a:solidFill>
                  <a:srgbClr val="FF0000"/>
                </a:solidFill>
              </a:rPr>
              <a:t>3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燈號 </a:t>
            </a:r>
            <a:r>
              <a:rPr lang="en-US" altLang="zh-TW" dirty="0"/>
              <a:t>“</a:t>
            </a:r>
            <a:r>
              <a:rPr lang="en-US" altLang="zh-TW" dirty="0">
                <a:solidFill>
                  <a:srgbClr val="FF0000"/>
                </a:solidFill>
              </a:rPr>
              <a:t>4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燈號 </a:t>
            </a:r>
            <a:r>
              <a:rPr lang="en-US" altLang="zh-TW" dirty="0"/>
              <a:t>“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燈號 </a:t>
            </a:r>
            <a:r>
              <a:rPr lang="en-US" altLang="zh-TW" dirty="0"/>
              <a:t>“</a:t>
            </a:r>
            <a:r>
              <a:rPr lang="en-US" altLang="zh-TW" dirty="0">
                <a:solidFill>
                  <a:srgbClr val="FF0000"/>
                </a:solidFill>
              </a:rPr>
              <a:t>6</a:t>
            </a:r>
            <a:r>
              <a:rPr lang="en-US" altLang="zh-TW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3501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297019" y="526773"/>
            <a:ext cx="610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看看有甚麼不同</a:t>
            </a:r>
            <a:r>
              <a:rPr lang="en-US" altLang="zh-TW" sz="4000" dirty="0"/>
              <a:t>?</a:t>
            </a:r>
            <a:endParaRPr 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20" y="1587584"/>
            <a:ext cx="4588563" cy="44160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97" y="1626794"/>
            <a:ext cx="4761544" cy="44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2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166730" y="467139"/>
            <a:ext cx="9332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</a:t>
            </a:r>
            <a:r>
              <a:rPr lang="en-US" altLang="zh-TW" sz="6000" dirty="0"/>
              <a:t>Have you ever played ____?</a:t>
            </a:r>
            <a:endParaRPr lang="en-US" sz="6000" dirty="0"/>
          </a:p>
        </p:txBody>
      </p:sp>
      <p:pic>
        <p:nvPicPr>
          <p:cNvPr id="2050" name="Picture 2" descr="Garena 極速領域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1" y="1857893"/>
            <a:ext cx="2920587" cy="48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23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974" y="2078896"/>
            <a:ext cx="7059010" cy="351521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064566" y="914399"/>
            <a:ext cx="610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這兩個積木是甚麼意思呢</a:t>
            </a:r>
            <a:r>
              <a:rPr lang="en-US" altLang="zh-TW" sz="4000" dirty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17920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CB5223-9156-4F53-03A7-252695EDB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170" y="365125"/>
            <a:ext cx="9274629" cy="1325563"/>
          </a:xfrm>
        </p:spPr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影片</a:t>
            </a:r>
          </a:p>
        </p:txBody>
      </p:sp>
      <p:pic>
        <p:nvPicPr>
          <p:cNvPr id="3" name="675428825.835503">
            <a:hlinkClick r:id="" action="ppaction://media"/>
            <a:extLst>
              <a:ext uri="{FF2B5EF4-FFF2-40B4-BE49-F238E27FC236}">
                <a16:creationId xmlns:a16="http://schemas.microsoft.com/office/drawing/2014/main" id="{77A252F1-18C1-7152-375C-99ACA0FF8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0600" y="396875"/>
            <a:ext cx="633548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2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73734"/>
              </p:ext>
            </p:extLst>
          </p:nvPr>
        </p:nvGraphicFramePr>
        <p:xfrm>
          <a:off x="1097722" y="2355573"/>
          <a:ext cx="10471426" cy="314076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874142">
                  <a:extLst>
                    <a:ext uri="{9D8B030D-6E8A-4147-A177-3AD203B41FA5}">
                      <a16:colId xmlns:a16="http://schemas.microsoft.com/office/drawing/2014/main" val="3978790240"/>
                    </a:ext>
                  </a:extLst>
                </a:gridCol>
                <a:gridCol w="1361571">
                  <a:extLst>
                    <a:ext uri="{9D8B030D-6E8A-4147-A177-3AD203B41FA5}">
                      <a16:colId xmlns:a16="http://schemas.microsoft.com/office/drawing/2014/main" val="3706925802"/>
                    </a:ext>
                  </a:extLst>
                </a:gridCol>
                <a:gridCol w="3747518">
                  <a:extLst>
                    <a:ext uri="{9D8B030D-6E8A-4147-A177-3AD203B41FA5}">
                      <a16:colId xmlns:a16="http://schemas.microsoft.com/office/drawing/2014/main" val="2668124124"/>
                    </a:ext>
                  </a:extLst>
                </a:gridCol>
                <a:gridCol w="1488195">
                  <a:extLst>
                    <a:ext uri="{9D8B030D-6E8A-4147-A177-3AD203B41FA5}">
                      <a16:colId xmlns:a16="http://schemas.microsoft.com/office/drawing/2014/main" val="981574261"/>
                    </a:ext>
                  </a:extLst>
                </a:gridCol>
              </a:tblGrid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可打擊次數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亮燈的順序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620712"/>
                  </a:ext>
                </a:extLst>
              </a:tr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每次亮燈的數目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燈亮的時間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1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秒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80534"/>
                  </a:ext>
                </a:extLst>
              </a:tr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燈的顏色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+mj-ea"/>
                          <a:ea typeface="+mj-ea"/>
                        </a:rPr>
                        <a:t>Green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沒打是否關閉燈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是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84213"/>
                  </a:ext>
                </a:extLst>
              </a:tr>
            </a:tbl>
          </a:graphicData>
        </a:graphic>
      </p:graphicFrame>
      <p:sp>
        <p:nvSpPr>
          <p:cNvPr id="3" name="綵帶 (向上) 2"/>
          <p:cNvSpPr/>
          <p:nvPr/>
        </p:nvSpPr>
        <p:spPr>
          <a:xfrm>
            <a:off x="3120885" y="407504"/>
            <a:ext cx="5118654" cy="1152939"/>
          </a:xfrm>
          <a:prstGeom prst="ribbon2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/>
              <a:t>遊戲規則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68365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27A62-C6E3-52A9-394F-A6F9737C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456" y="365125"/>
            <a:ext cx="8797344" cy="1325563"/>
          </a:xfrm>
        </p:spPr>
        <p:txBody>
          <a:bodyPr/>
          <a:lstStyle/>
          <a:p>
            <a:r>
              <a:rPr lang="zh-TW" altLang="en-US" dirty="0"/>
              <a:t>第一步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0317BB-8E77-31CA-B542-F4ED43F6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74" y="1853521"/>
            <a:ext cx="3371875" cy="27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27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7A855462-8722-C211-0D22-C53B8C48C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935" y="1635254"/>
            <a:ext cx="5021152" cy="51831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65E203E-6B28-B296-1D5C-5EEB12DE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955" y="365125"/>
            <a:ext cx="9009844" cy="1325563"/>
          </a:xfrm>
        </p:spPr>
        <p:txBody>
          <a:bodyPr/>
          <a:lstStyle/>
          <a:p>
            <a:r>
              <a:rPr lang="zh-TW" altLang="en-US" dirty="0"/>
              <a:t>第二步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A39C6C-7835-CB35-B2EF-EADACECA3198}"/>
              </a:ext>
            </a:extLst>
          </p:cNvPr>
          <p:cNvSpPr/>
          <p:nvPr/>
        </p:nvSpPr>
        <p:spPr>
          <a:xfrm>
            <a:off x="2545149" y="2298360"/>
            <a:ext cx="5249022" cy="38590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821DD0-C2B0-6B08-5572-6EE933507F9F}"/>
              </a:ext>
            </a:extLst>
          </p:cNvPr>
          <p:cNvSpPr txBox="1"/>
          <p:nvPr/>
        </p:nvSpPr>
        <p:spPr>
          <a:xfrm>
            <a:off x="8180363" y="1820469"/>
            <a:ext cx="1918253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</a:t>
            </a:r>
            <a:r>
              <a:rPr lang="en-US" altLang="zh-TW" sz="2000" dirty="0"/>
              <a:t>2</a:t>
            </a:r>
            <a:r>
              <a:rPr lang="zh-TW" altLang="en-US" sz="2000" dirty="0"/>
              <a:t>號燈亮綠色</a:t>
            </a:r>
            <a:endParaRPr 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452EA49-74AC-17F9-5EF3-B0428AB59638}"/>
              </a:ext>
            </a:extLst>
          </p:cNvPr>
          <p:cNvSpPr txBox="1"/>
          <p:nvPr/>
        </p:nvSpPr>
        <p:spPr>
          <a:xfrm>
            <a:off x="8180362" y="3751887"/>
            <a:ext cx="1918253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打中</a:t>
            </a:r>
            <a:endParaRPr 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8594196-4598-1FD0-C478-9392B9B1B095}"/>
              </a:ext>
            </a:extLst>
          </p:cNvPr>
          <p:cNvSpPr txBox="1"/>
          <p:nvPr/>
        </p:nvSpPr>
        <p:spPr>
          <a:xfrm>
            <a:off x="8180362" y="4424694"/>
            <a:ext cx="1918253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關燈</a:t>
            </a:r>
            <a:endParaRPr lang="en-US" sz="20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328032D-0EC2-E32F-56F7-79BE80BC7586}"/>
              </a:ext>
            </a:extLst>
          </p:cNvPr>
          <p:cNvCxnSpPr/>
          <p:nvPr/>
        </p:nvCxnSpPr>
        <p:spPr>
          <a:xfrm>
            <a:off x="6595068" y="1940487"/>
            <a:ext cx="1585295" cy="73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A4CFB1D-97A3-1714-89A4-9EFB5DA104CE}"/>
              </a:ext>
            </a:extLst>
          </p:cNvPr>
          <p:cNvSpPr txBox="1"/>
          <p:nvPr/>
        </p:nvSpPr>
        <p:spPr>
          <a:xfrm>
            <a:off x="8180362" y="5683305"/>
            <a:ext cx="2098818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「檢查是否打中」</a:t>
            </a:r>
            <a:endParaRPr 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4398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BF47482E-0906-1A8C-9EF8-9295DB74D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34" y="929237"/>
            <a:ext cx="3931061" cy="57857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E8BD52-A647-564D-BF9B-F7C59F58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914" y="117063"/>
            <a:ext cx="9154886" cy="868835"/>
          </a:xfrm>
        </p:spPr>
        <p:txBody>
          <a:bodyPr/>
          <a:lstStyle/>
          <a:p>
            <a:r>
              <a:rPr lang="zh-TW" altLang="en-US" dirty="0"/>
              <a:t>第三步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269F96-BC27-D898-1982-DF91ACC1C11B}"/>
              </a:ext>
            </a:extLst>
          </p:cNvPr>
          <p:cNvSpPr txBox="1"/>
          <p:nvPr/>
        </p:nvSpPr>
        <p:spPr>
          <a:xfrm>
            <a:off x="6991336" y="846221"/>
            <a:ext cx="2054692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</a:t>
            </a:r>
            <a:r>
              <a:rPr lang="en-US" altLang="zh-TW" sz="2000" dirty="0"/>
              <a:t>1. </a:t>
            </a:r>
            <a:r>
              <a:rPr lang="zh-TW" altLang="en-US" sz="2000" dirty="0"/>
              <a:t>分數初始值</a:t>
            </a:r>
            <a:endParaRPr 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2EB401-D081-8364-803C-F69FE1C8FC5B}"/>
              </a:ext>
            </a:extLst>
          </p:cNvPr>
          <p:cNvSpPr txBox="1"/>
          <p:nvPr/>
        </p:nvSpPr>
        <p:spPr>
          <a:xfrm>
            <a:off x="6991335" y="3317965"/>
            <a:ext cx="2054692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</a:t>
            </a:r>
            <a:r>
              <a:rPr lang="en-US" altLang="zh-TW" sz="2000" dirty="0"/>
              <a:t>3. </a:t>
            </a:r>
            <a:r>
              <a:rPr lang="zh-TW" altLang="en-US" sz="2000" dirty="0"/>
              <a:t>打中</a:t>
            </a:r>
            <a:endParaRPr 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AE98376-3D01-938D-79D4-E4F1A4D9EF9E}"/>
              </a:ext>
            </a:extLst>
          </p:cNvPr>
          <p:cNvSpPr txBox="1"/>
          <p:nvPr/>
        </p:nvSpPr>
        <p:spPr>
          <a:xfrm>
            <a:off x="6991335" y="3852292"/>
            <a:ext cx="2054692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</a:t>
            </a:r>
            <a:r>
              <a:rPr lang="en-US" altLang="zh-TW" sz="2000" dirty="0"/>
              <a:t>4. </a:t>
            </a:r>
            <a:r>
              <a:rPr lang="zh-TW" altLang="en-US" sz="2000" dirty="0"/>
              <a:t>關燈</a:t>
            </a:r>
            <a:endParaRPr 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CC82B9-9225-3AD5-092A-17A338000517}"/>
              </a:ext>
            </a:extLst>
          </p:cNvPr>
          <p:cNvSpPr txBox="1"/>
          <p:nvPr/>
        </p:nvSpPr>
        <p:spPr>
          <a:xfrm>
            <a:off x="6991335" y="5811725"/>
            <a:ext cx="2212535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7. </a:t>
            </a:r>
            <a:r>
              <a:rPr lang="zh-TW" altLang="en-US" sz="2000" dirty="0">
                <a:latin typeface="+mj-ea"/>
                <a:ea typeface="+mj-ea"/>
              </a:rPr>
              <a:t>「檢查是否打中」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2105BFE-1C26-7A95-EB8A-CA8044FBA9B4}"/>
              </a:ext>
            </a:extLst>
          </p:cNvPr>
          <p:cNvSpPr txBox="1"/>
          <p:nvPr/>
        </p:nvSpPr>
        <p:spPr>
          <a:xfrm>
            <a:off x="6991335" y="4364416"/>
            <a:ext cx="2054692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</a:t>
            </a:r>
            <a:r>
              <a:rPr lang="en-US" altLang="zh-TW" sz="2000" dirty="0"/>
              <a:t>5. </a:t>
            </a:r>
            <a:r>
              <a:rPr lang="zh-TW" altLang="en-US" sz="2000" dirty="0"/>
              <a:t>加分</a:t>
            </a:r>
            <a:endParaRPr 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C4C1BF-9EA3-B912-F739-1E898C9EEA59}"/>
              </a:ext>
            </a:extLst>
          </p:cNvPr>
          <p:cNvSpPr/>
          <p:nvPr/>
        </p:nvSpPr>
        <p:spPr>
          <a:xfrm>
            <a:off x="2413894" y="2198914"/>
            <a:ext cx="4503977" cy="39406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F68BF2-B2D9-BA82-6698-D8876DF00203}"/>
              </a:ext>
            </a:extLst>
          </p:cNvPr>
          <p:cNvSpPr txBox="1"/>
          <p:nvPr/>
        </p:nvSpPr>
        <p:spPr>
          <a:xfrm>
            <a:off x="6991335" y="1710997"/>
            <a:ext cx="2054693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</a:t>
            </a:r>
            <a:r>
              <a:rPr lang="en-US" altLang="zh-TW" sz="2000" dirty="0"/>
              <a:t>2. 2</a:t>
            </a:r>
            <a:r>
              <a:rPr lang="zh-TW" altLang="en-US" sz="2000" dirty="0"/>
              <a:t>號燈亮綠色</a:t>
            </a:r>
            <a:endParaRPr 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66EA5C-2B1B-8F14-3960-60FD860586AE}"/>
              </a:ext>
            </a:extLst>
          </p:cNvPr>
          <p:cNvSpPr txBox="1"/>
          <p:nvPr/>
        </p:nvSpPr>
        <p:spPr>
          <a:xfrm>
            <a:off x="6991335" y="6323849"/>
            <a:ext cx="2212535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8. </a:t>
            </a:r>
            <a:r>
              <a:rPr lang="zh-TW" altLang="en-US" sz="2000" dirty="0"/>
              <a:t> 時間到</a:t>
            </a:r>
            <a:r>
              <a:rPr lang="en-US" altLang="zh-TW" sz="2000" dirty="0"/>
              <a:t>, </a:t>
            </a:r>
            <a:r>
              <a:rPr lang="zh-TW" altLang="en-US" sz="2000" dirty="0"/>
              <a:t>關燈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062E9D-1718-0561-288F-33F5FA108F29}"/>
              </a:ext>
            </a:extLst>
          </p:cNvPr>
          <p:cNvSpPr txBox="1"/>
          <p:nvPr/>
        </p:nvSpPr>
        <p:spPr>
          <a:xfrm>
            <a:off x="6991335" y="4832009"/>
            <a:ext cx="2054692" cy="400110"/>
          </a:xfrm>
          <a:prstGeom prst="rect">
            <a:avLst/>
          </a:prstGeom>
          <a:noFill/>
          <a:ln w="28575">
            <a:solidFill>
              <a:srgbClr val="0C33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  6. </a:t>
            </a:r>
            <a:r>
              <a:rPr lang="zh-TW" altLang="en-US" sz="2000" dirty="0"/>
              <a:t>顯示分數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485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3903F0-1586-3AC4-30CF-EECAE458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270" y="1"/>
            <a:ext cx="9236529" cy="898070"/>
          </a:xfrm>
        </p:spPr>
        <p:txBody>
          <a:bodyPr/>
          <a:lstStyle/>
          <a:p>
            <a:r>
              <a:rPr lang="zh-TW" altLang="en-US" dirty="0"/>
              <a:t>第四步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6669FA-915F-EF22-869E-457E37BA8C1C}"/>
              </a:ext>
            </a:extLst>
          </p:cNvPr>
          <p:cNvSpPr txBox="1"/>
          <p:nvPr/>
        </p:nvSpPr>
        <p:spPr>
          <a:xfrm>
            <a:off x="7359049" y="145985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定義為一個函數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5BD9063-F32E-67A7-4845-B33B0F0F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34" y="800796"/>
            <a:ext cx="4570652" cy="59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52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346324"/>
              </p:ext>
            </p:extLst>
          </p:nvPr>
        </p:nvGraphicFramePr>
        <p:xfrm>
          <a:off x="1097722" y="2355573"/>
          <a:ext cx="10471426" cy="314076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874142">
                  <a:extLst>
                    <a:ext uri="{9D8B030D-6E8A-4147-A177-3AD203B41FA5}">
                      <a16:colId xmlns:a16="http://schemas.microsoft.com/office/drawing/2014/main" val="3978790240"/>
                    </a:ext>
                  </a:extLst>
                </a:gridCol>
                <a:gridCol w="1361571">
                  <a:extLst>
                    <a:ext uri="{9D8B030D-6E8A-4147-A177-3AD203B41FA5}">
                      <a16:colId xmlns:a16="http://schemas.microsoft.com/office/drawing/2014/main" val="3706925802"/>
                    </a:ext>
                  </a:extLst>
                </a:gridCol>
                <a:gridCol w="3747518">
                  <a:extLst>
                    <a:ext uri="{9D8B030D-6E8A-4147-A177-3AD203B41FA5}">
                      <a16:colId xmlns:a16="http://schemas.microsoft.com/office/drawing/2014/main" val="2668124124"/>
                    </a:ext>
                  </a:extLst>
                </a:gridCol>
                <a:gridCol w="1488195">
                  <a:extLst>
                    <a:ext uri="{9D8B030D-6E8A-4147-A177-3AD203B41FA5}">
                      <a16:colId xmlns:a16="http://schemas.microsoft.com/office/drawing/2014/main" val="981574261"/>
                    </a:ext>
                  </a:extLst>
                </a:gridCol>
              </a:tblGrid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可打擊次數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亮燈的順序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620712"/>
                  </a:ext>
                </a:extLst>
              </a:tr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每次亮燈的數目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燈亮的時間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1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秒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80534"/>
                  </a:ext>
                </a:extLst>
              </a:tr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燈的顏色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+mj-ea"/>
                          <a:ea typeface="+mj-ea"/>
                        </a:rPr>
                        <a:t>Green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沒打是否關閉燈</a:t>
                      </a:r>
                      <a:endParaRPr lang="en-US" altLang="zh-TW" sz="36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是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84213"/>
                  </a:ext>
                </a:extLst>
              </a:tr>
            </a:tbl>
          </a:graphicData>
        </a:graphic>
      </p:graphicFrame>
      <p:sp>
        <p:nvSpPr>
          <p:cNvPr id="3" name="綵帶 (向上) 2"/>
          <p:cNvSpPr/>
          <p:nvPr/>
        </p:nvSpPr>
        <p:spPr>
          <a:xfrm>
            <a:off x="3120885" y="407504"/>
            <a:ext cx="5118654" cy="1152939"/>
          </a:xfrm>
          <a:prstGeom prst="ribbon2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/>
              <a:t>遊戲規則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1689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B17A3-4AF6-BA1D-5D8B-105ADBAC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620" y="365125"/>
            <a:ext cx="9293180" cy="1325563"/>
          </a:xfrm>
        </p:spPr>
        <p:txBody>
          <a:bodyPr/>
          <a:lstStyle/>
          <a:p>
            <a:r>
              <a:rPr lang="zh-TW" altLang="en-US" dirty="0"/>
              <a:t>第五步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14DAB9-0C3A-42FF-D1B3-D6BEC6D0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27" y="2179860"/>
            <a:ext cx="2267460" cy="24982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AD6765E-8143-636C-42CF-10B848D71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491" y="588524"/>
            <a:ext cx="4570652" cy="59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00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020739"/>
              </p:ext>
            </p:extLst>
          </p:nvPr>
        </p:nvGraphicFramePr>
        <p:xfrm>
          <a:off x="1097722" y="2355573"/>
          <a:ext cx="10471426" cy="314076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874142">
                  <a:extLst>
                    <a:ext uri="{9D8B030D-6E8A-4147-A177-3AD203B41FA5}">
                      <a16:colId xmlns:a16="http://schemas.microsoft.com/office/drawing/2014/main" val="3978790240"/>
                    </a:ext>
                  </a:extLst>
                </a:gridCol>
                <a:gridCol w="1361571">
                  <a:extLst>
                    <a:ext uri="{9D8B030D-6E8A-4147-A177-3AD203B41FA5}">
                      <a16:colId xmlns:a16="http://schemas.microsoft.com/office/drawing/2014/main" val="3706925802"/>
                    </a:ext>
                  </a:extLst>
                </a:gridCol>
                <a:gridCol w="3747518">
                  <a:extLst>
                    <a:ext uri="{9D8B030D-6E8A-4147-A177-3AD203B41FA5}">
                      <a16:colId xmlns:a16="http://schemas.microsoft.com/office/drawing/2014/main" val="2668124124"/>
                    </a:ext>
                  </a:extLst>
                </a:gridCol>
                <a:gridCol w="1488195">
                  <a:extLst>
                    <a:ext uri="{9D8B030D-6E8A-4147-A177-3AD203B41FA5}">
                      <a16:colId xmlns:a16="http://schemas.microsoft.com/office/drawing/2014/main" val="981574261"/>
                    </a:ext>
                  </a:extLst>
                </a:gridCol>
              </a:tblGrid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可打擊次數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亮燈的順序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j-ea"/>
                          <a:ea typeface="+mj-ea"/>
                        </a:rPr>
                        <a:t>1,2,3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620712"/>
                  </a:ext>
                </a:extLst>
              </a:tr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每次亮燈的數目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燈亮的時間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1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秒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80534"/>
                  </a:ext>
                </a:extLst>
              </a:tr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燈的顏色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+mj-ea"/>
                          <a:ea typeface="+mj-ea"/>
                        </a:rPr>
                        <a:t>Green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沒打是否關閉燈</a:t>
                      </a:r>
                      <a:endParaRPr lang="en-US" altLang="zh-TW" sz="36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是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84213"/>
                  </a:ext>
                </a:extLst>
              </a:tr>
            </a:tbl>
          </a:graphicData>
        </a:graphic>
      </p:graphicFrame>
      <p:sp>
        <p:nvSpPr>
          <p:cNvPr id="3" name="綵帶 (向上) 2"/>
          <p:cNvSpPr/>
          <p:nvPr/>
        </p:nvSpPr>
        <p:spPr>
          <a:xfrm>
            <a:off x="3120885" y="407504"/>
            <a:ext cx="5118654" cy="1152939"/>
          </a:xfrm>
          <a:prstGeom prst="ribbon2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/>
              <a:t>遊戲規則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0458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166730" y="467139"/>
            <a:ext cx="9332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</a:t>
            </a:r>
            <a:r>
              <a:rPr lang="en-US" altLang="zh-TW" sz="6000" dirty="0"/>
              <a:t>Have you ever played ____?</a:t>
            </a:r>
            <a:endParaRPr lang="en-US" sz="6000" dirty="0"/>
          </a:p>
        </p:txBody>
      </p:sp>
      <p:sp>
        <p:nvSpPr>
          <p:cNvPr id="5" name="AutoShape 6" descr="貪吃蛇大作戰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貪吃蛇樂園-貪吃蛇大作戰3D玩法by WEJOY PTE. LT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82" y="1975401"/>
            <a:ext cx="4505879" cy="450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26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1EC51D-C1FA-E281-1EE7-8AB4899E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56" y="365125"/>
            <a:ext cx="9301843" cy="1325563"/>
          </a:xfrm>
        </p:spPr>
        <p:txBody>
          <a:bodyPr/>
          <a:lstStyle/>
          <a:p>
            <a:r>
              <a:rPr lang="zh-TW" altLang="en-US" dirty="0"/>
              <a:t>第六步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37A585-1729-1EB8-0C38-3A4782A8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405" y="61111"/>
            <a:ext cx="1352560" cy="19335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2D63D34-8F32-99E5-1DC2-5349B757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4" y="2130848"/>
            <a:ext cx="3487323" cy="4541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B0E0450-46A7-352B-9B8D-42B1151D1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582" y="2070756"/>
            <a:ext cx="3574216" cy="466158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557AC00-4508-E02A-395A-3401463A4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780" y="2130848"/>
            <a:ext cx="3502518" cy="45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65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7EA57-43DE-9E66-439E-3D9DB435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892" y="365125"/>
            <a:ext cx="9215907" cy="1325563"/>
          </a:xfrm>
        </p:spPr>
        <p:txBody>
          <a:bodyPr/>
          <a:lstStyle/>
          <a:p>
            <a:r>
              <a:rPr lang="zh-TW" altLang="en-US" dirty="0"/>
              <a:t>第六步</a:t>
            </a:r>
            <a:r>
              <a:rPr lang="en-US" altLang="zh-TW" dirty="0"/>
              <a:t>-</a:t>
            </a:r>
            <a:r>
              <a:rPr lang="zh-TW" altLang="en-US" dirty="0"/>
              <a:t>如何隨機燈亮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896D9C-B864-0A2B-6ACD-8E626012F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97" y="1409005"/>
            <a:ext cx="4037849" cy="50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10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1998" y="719666"/>
          <a:ext cx="8066159" cy="5174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66159">
                  <a:extLst>
                    <a:ext uri="{9D8B030D-6E8A-4147-A177-3AD203B41FA5}">
                      <a16:colId xmlns:a16="http://schemas.microsoft.com/office/drawing/2014/main" val="4118239493"/>
                    </a:ext>
                  </a:extLst>
                </a:gridCol>
              </a:tblGrid>
              <a:tr h="10348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/>
                        <a:t>公司名稱</a:t>
                      </a:r>
                      <a:endParaRPr lang="en-US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13618"/>
                  </a:ext>
                </a:extLst>
              </a:tr>
              <a:tr h="10348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/>
                        <a:t>遊戲程式設計</a:t>
                      </a:r>
                      <a:endParaRPr lang="en-US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216009"/>
                  </a:ext>
                </a:extLst>
              </a:tr>
              <a:tr h="10348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/>
                        <a:t>娛樂效果設計</a:t>
                      </a:r>
                      <a:endParaRPr lang="en-US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9897"/>
                  </a:ext>
                </a:extLst>
              </a:tr>
              <a:tr h="10348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/>
                        <a:t>行銷企劃</a:t>
                      </a:r>
                      <a:endParaRPr lang="en-US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69110"/>
                  </a:ext>
                </a:extLst>
              </a:tr>
              <a:tr h="10348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/>
                        <a:t>客服運營</a:t>
                      </a:r>
                      <a:endParaRPr lang="en-US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52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387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52484" y="978083"/>
          <a:ext cx="8821532" cy="444868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410766">
                  <a:extLst>
                    <a:ext uri="{9D8B030D-6E8A-4147-A177-3AD203B41FA5}">
                      <a16:colId xmlns:a16="http://schemas.microsoft.com/office/drawing/2014/main" val="3819396550"/>
                    </a:ext>
                  </a:extLst>
                </a:gridCol>
                <a:gridCol w="4410766">
                  <a:extLst>
                    <a:ext uri="{9D8B030D-6E8A-4147-A177-3AD203B41FA5}">
                      <a16:colId xmlns:a16="http://schemas.microsoft.com/office/drawing/2014/main" val="3775839542"/>
                    </a:ext>
                  </a:extLst>
                </a:gridCol>
              </a:tblGrid>
              <a:tr h="14828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0" dirty="0"/>
                        <a:t>遊戲名稱</a:t>
                      </a:r>
                      <a:endParaRPr lang="en-US" sz="4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b="0" dirty="0"/>
                        <a:t>遊戲規則</a:t>
                      </a:r>
                      <a:endParaRPr lang="en-US" sz="4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7463856"/>
                  </a:ext>
                </a:extLst>
              </a:tr>
              <a:tr h="14828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/>
                        <a:t>玩家年紀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/>
                        <a:t>促銷活動</a:t>
                      </a:r>
                      <a:endParaRPr lang="en-US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835784"/>
                  </a:ext>
                </a:extLst>
              </a:tr>
              <a:tr h="14828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/>
                        <a:t>遊戲特色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 dirty="0"/>
                        <a:t>比賽規劃</a:t>
                      </a:r>
                      <a:endParaRPr lang="en-US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025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717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63F9D8-1065-1490-46C3-FF60E92A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95" y="1554744"/>
            <a:ext cx="5076862" cy="45529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A3CF6F0-C1CA-9104-5A6D-032777660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73" y="1459493"/>
            <a:ext cx="4914936" cy="46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B034B0-7B76-4DC5-9FD9-474D5CAC9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11" y="1134137"/>
            <a:ext cx="3286149" cy="49816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3903F8-41B0-87D8-3F94-42D6CF78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192" y="1256602"/>
            <a:ext cx="3143273" cy="46387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4FA687-7408-2628-5B1D-620BDBE3B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89" y="1686251"/>
            <a:ext cx="3812385" cy="40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1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32324"/>
              </p:ext>
            </p:extLst>
          </p:nvPr>
        </p:nvGraphicFramePr>
        <p:xfrm>
          <a:off x="1097722" y="2355573"/>
          <a:ext cx="10471426" cy="314076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874142">
                  <a:extLst>
                    <a:ext uri="{9D8B030D-6E8A-4147-A177-3AD203B41FA5}">
                      <a16:colId xmlns:a16="http://schemas.microsoft.com/office/drawing/2014/main" val="3978790240"/>
                    </a:ext>
                  </a:extLst>
                </a:gridCol>
                <a:gridCol w="1361571">
                  <a:extLst>
                    <a:ext uri="{9D8B030D-6E8A-4147-A177-3AD203B41FA5}">
                      <a16:colId xmlns:a16="http://schemas.microsoft.com/office/drawing/2014/main" val="3706925802"/>
                    </a:ext>
                  </a:extLst>
                </a:gridCol>
                <a:gridCol w="3747518">
                  <a:extLst>
                    <a:ext uri="{9D8B030D-6E8A-4147-A177-3AD203B41FA5}">
                      <a16:colId xmlns:a16="http://schemas.microsoft.com/office/drawing/2014/main" val="2668124124"/>
                    </a:ext>
                  </a:extLst>
                </a:gridCol>
                <a:gridCol w="1488195">
                  <a:extLst>
                    <a:ext uri="{9D8B030D-6E8A-4147-A177-3AD203B41FA5}">
                      <a16:colId xmlns:a16="http://schemas.microsoft.com/office/drawing/2014/main" val="981574261"/>
                    </a:ext>
                  </a:extLst>
                </a:gridCol>
              </a:tblGrid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可打擊次數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亮燈的順序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隨機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620712"/>
                  </a:ext>
                </a:extLst>
              </a:tr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每次亮燈的數目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燈亮的時間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隨機</a:t>
                      </a:r>
                      <a:endParaRPr lang="en-US" altLang="zh-TW" sz="36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80534"/>
                  </a:ext>
                </a:extLst>
              </a:tr>
              <a:tr h="10469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燈的顏色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隨機</a:t>
                      </a:r>
                      <a:endParaRPr lang="en-US" altLang="zh-TW" sz="36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b="1" dirty="0">
                          <a:latin typeface="+mj-ea"/>
                          <a:ea typeface="+mj-ea"/>
                        </a:rPr>
                        <a:t>計分的方式</a:t>
                      </a:r>
                      <a:endParaRPr lang="en-US" sz="3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6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隨機</a:t>
                      </a:r>
                      <a:endParaRPr lang="en-US" altLang="zh-TW" sz="36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84213"/>
                  </a:ext>
                </a:extLst>
              </a:tr>
            </a:tbl>
          </a:graphicData>
        </a:graphic>
      </p:graphicFrame>
      <p:sp>
        <p:nvSpPr>
          <p:cNvPr id="3" name="綵帶 (向上) 2"/>
          <p:cNvSpPr/>
          <p:nvPr/>
        </p:nvSpPr>
        <p:spPr>
          <a:xfrm>
            <a:off x="3120885" y="407504"/>
            <a:ext cx="5118654" cy="1152939"/>
          </a:xfrm>
          <a:prstGeom prst="ribbon2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/>
              <a:t>遊戲規則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45304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51509-FF9C-774A-F106-76C42FFC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86" y="365125"/>
            <a:ext cx="9285514" cy="1325563"/>
          </a:xfrm>
        </p:spPr>
        <p:txBody>
          <a:bodyPr/>
          <a:lstStyle/>
          <a:p>
            <a:r>
              <a:rPr lang="en-US" altLang="zh-TW" dirty="0"/>
              <a:t>Presentation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9E7290-3686-A283-1EC5-936F0F8C0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Good afternoon, everyone.</a:t>
            </a:r>
          </a:p>
          <a:p>
            <a:r>
              <a:rPr lang="en-US" altLang="zh-TW" dirty="0"/>
              <a:t>We are team ___</a:t>
            </a:r>
          </a:p>
          <a:p>
            <a:r>
              <a:rPr lang="en-US" altLang="zh-TW" dirty="0"/>
              <a:t>Our company name is ____</a:t>
            </a:r>
          </a:p>
          <a:p>
            <a:r>
              <a:rPr lang="en-US" altLang="zh-TW" dirty="0"/>
              <a:t>My name is ____. I do programming/marketing/customer service/animation</a:t>
            </a:r>
          </a:p>
          <a:p>
            <a:r>
              <a:rPr lang="zh-TW" altLang="en-US" sz="2800" b="0" dirty="0"/>
              <a:t>遊戲名稱</a:t>
            </a:r>
            <a:endParaRPr lang="en-US" altLang="zh-TW" sz="2800" b="0" dirty="0"/>
          </a:p>
          <a:p>
            <a:r>
              <a:rPr lang="zh-TW" altLang="en-US" sz="2800" b="0" dirty="0"/>
              <a:t>遊戲規則</a:t>
            </a:r>
            <a:endParaRPr lang="en-US" altLang="zh-TW" sz="2800" b="0" dirty="0"/>
          </a:p>
          <a:p>
            <a:r>
              <a:rPr lang="zh-TW" altLang="en-US" sz="2800" dirty="0"/>
              <a:t>玩家年紀</a:t>
            </a:r>
            <a:endParaRPr lang="en-US" altLang="zh-TW" sz="2800" dirty="0"/>
          </a:p>
          <a:p>
            <a:r>
              <a:rPr lang="zh-TW" altLang="en-US" sz="2800" dirty="0"/>
              <a:t>遊戲特色</a:t>
            </a:r>
            <a:endParaRPr lang="en-US" altLang="zh-TW" sz="2800" dirty="0"/>
          </a:p>
          <a:p>
            <a:r>
              <a:rPr lang="zh-TW" altLang="en-US" sz="2800" dirty="0"/>
              <a:t>促銷活動</a:t>
            </a:r>
            <a:endParaRPr lang="en-US" altLang="zh-TW" sz="2800" dirty="0"/>
          </a:p>
          <a:p>
            <a:r>
              <a:rPr lang="zh-TW" altLang="en-US" sz="2800" dirty="0"/>
              <a:t>比賽規劃</a:t>
            </a:r>
            <a:endParaRPr lang="en-US" altLang="zh-TW" sz="2800" dirty="0"/>
          </a:p>
          <a:p>
            <a:r>
              <a:rPr lang="en-US" altLang="zh-TW" dirty="0" err="1"/>
              <a:t>xxxxx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059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22174" y="1789043"/>
            <a:ext cx="9279835" cy="33168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6600" dirty="0"/>
              <a:t>Do you like playing games?</a:t>
            </a:r>
          </a:p>
          <a:p>
            <a:pPr marL="0" indent="0" algn="ctr">
              <a:buNone/>
            </a:pPr>
            <a:endParaRPr lang="en-US" altLang="zh-TW" sz="6600" dirty="0"/>
          </a:p>
          <a:p>
            <a:pPr marL="0" indent="0" algn="ctr">
              <a:buNone/>
            </a:pPr>
            <a:r>
              <a:rPr lang="en-US" altLang="zh-TW" sz="6600" dirty="0"/>
              <a:t> Why?</a:t>
            </a:r>
          </a:p>
          <a:p>
            <a:pPr marL="0" indent="0" algn="ctr">
              <a:buNone/>
            </a:pP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249876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15618" y="1987826"/>
            <a:ext cx="11698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How often do you play games?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15618" y="3826565"/>
            <a:ext cx="10744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Who do you play games with?</a:t>
            </a:r>
          </a:p>
        </p:txBody>
      </p:sp>
    </p:spTree>
    <p:extLst>
      <p:ext uri="{BB962C8B-B14F-4D97-AF65-F5344CB8AC3E}">
        <p14:creationId xmlns:p14="http://schemas.microsoft.com/office/powerpoint/2010/main" val="294411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42391" y="2017643"/>
            <a:ext cx="10366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What’s your favorite game?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103243" y="3985591"/>
            <a:ext cx="10386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List 3 reasons why you like it.</a:t>
            </a:r>
          </a:p>
        </p:txBody>
      </p:sp>
    </p:spTree>
    <p:extLst>
      <p:ext uri="{BB962C8B-B14F-4D97-AF65-F5344CB8AC3E}">
        <p14:creationId xmlns:p14="http://schemas.microsoft.com/office/powerpoint/2010/main" val="3912005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      </a:t>
            </a:r>
            <a:r>
              <a:rPr lang="en-US" altLang="zh-TW" dirty="0"/>
              <a:t>Do you know what it is?</a:t>
            </a:r>
            <a:endParaRPr lang="en-US" dirty="0"/>
          </a:p>
        </p:txBody>
      </p:sp>
      <p:pic>
        <p:nvPicPr>
          <p:cNvPr id="4" name="7829814d-3f32-4365-837e-51e1a0cb0bef">
            <a:hlinkClick r:id="" action="ppaction://media"/>
            <a:extLst>
              <a:ext uri="{FF2B5EF4-FFF2-40B4-BE49-F238E27FC236}">
                <a16:creationId xmlns:a16="http://schemas.microsoft.com/office/drawing/2014/main" id="{59CD371B-3352-914F-960F-489985E9B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0768" y="1690688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520688" y="1302028"/>
            <a:ext cx="99987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Let’s play whack - a - mole!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82" y="2204551"/>
            <a:ext cx="6135205" cy="45838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F91FDB4-1C3D-5282-BFD3-911DDE4C5901}"/>
              </a:ext>
            </a:extLst>
          </p:cNvPr>
          <p:cNvSpPr txBox="1"/>
          <p:nvPr/>
        </p:nvSpPr>
        <p:spPr>
          <a:xfrm>
            <a:off x="5442886" y="59816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打地鼠</a:t>
            </a:r>
          </a:p>
        </p:txBody>
      </p:sp>
    </p:spTree>
    <p:extLst>
      <p:ext uri="{BB962C8B-B14F-4D97-AF65-F5344CB8AC3E}">
        <p14:creationId xmlns:p14="http://schemas.microsoft.com/office/powerpoint/2010/main" val="3612572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7761</TotalTime>
  <Words>660</Words>
  <Application>Microsoft Office PowerPoint</Application>
  <PresentationFormat>寬螢幕</PresentationFormat>
  <Paragraphs>212</Paragraphs>
  <Slides>47</Slides>
  <Notes>3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微軟正黑體</vt:lpstr>
      <vt:lpstr>PMingLiU</vt:lpstr>
      <vt:lpstr>Arial</vt:lpstr>
      <vt:lpstr>Calibri</vt:lpstr>
      <vt:lpstr>Calibri Light</vt:lpstr>
      <vt:lpstr>Office 佈景主題</vt:lpstr>
      <vt:lpstr> 打地鼠程式教學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                 Do you know what it is?</vt:lpstr>
      <vt:lpstr>PowerPoint 簡報</vt:lpstr>
      <vt:lpstr>遊戲規則—How to play?  We need :</vt:lpstr>
      <vt:lpstr>                   Draw the flow of the game.</vt:lpstr>
      <vt:lpstr>PowerPoint 簡報</vt:lpstr>
      <vt:lpstr>PowerPoint 簡報</vt:lpstr>
      <vt:lpstr>PowerPoint 簡報</vt:lpstr>
      <vt:lpstr>PowerPoint 簡報</vt:lpstr>
      <vt:lpstr>硬體介紹</vt:lpstr>
      <vt:lpstr>打地鼠的燈接法</vt:lpstr>
      <vt:lpstr>打地鼠內部結構-感測器</vt:lpstr>
      <vt:lpstr>打地鼠的感測器接法</vt:lpstr>
      <vt:lpstr>硬體介紹-感測器</vt:lpstr>
      <vt:lpstr>打地鼠的感測器接法</vt:lpstr>
      <vt:lpstr>拆解打地鼠結構</vt:lpstr>
      <vt:lpstr>打地鼠組裝</vt:lpstr>
      <vt:lpstr>PowerPoint 簡報</vt:lpstr>
      <vt:lpstr>打中地鼠</vt:lpstr>
      <vt:lpstr>PowerPoint 簡報</vt:lpstr>
      <vt:lpstr>PowerPoint 簡報</vt:lpstr>
      <vt:lpstr>光感測器數值</vt:lpstr>
      <vt:lpstr>PowerPoint 簡報</vt:lpstr>
      <vt:lpstr>PowerPoint 簡報</vt:lpstr>
      <vt:lpstr>Demo影片</vt:lpstr>
      <vt:lpstr>PowerPoint 簡報</vt:lpstr>
      <vt:lpstr>第一步</vt:lpstr>
      <vt:lpstr>第二步</vt:lpstr>
      <vt:lpstr>第三步</vt:lpstr>
      <vt:lpstr>第四步</vt:lpstr>
      <vt:lpstr>PowerPoint 簡報</vt:lpstr>
      <vt:lpstr>第五步</vt:lpstr>
      <vt:lpstr>PowerPoint 簡報</vt:lpstr>
      <vt:lpstr>第六步</vt:lpstr>
      <vt:lpstr>第六步-如何隨機燈亮</vt:lpstr>
      <vt:lpstr>PowerPoint 簡報</vt:lpstr>
      <vt:lpstr>PowerPoint 簡報</vt:lpstr>
      <vt:lpstr>PowerPoint 簡報</vt:lpstr>
      <vt:lpstr>PowerPoint 簡報</vt:lpstr>
      <vt:lpstr>PowerPoint 簡報</vt:lpstr>
      <vt:lpstr>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佛光Epy說明會</dc:title>
  <dc:creator>AQ02</dc:creator>
  <cp:lastModifiedBy>Darren Chao</cp:lastModifiedBy>
  <cp:revision>560</cp:revision>
  <dcterms:created xsi:type="dcterms:W3CDTF">2020-08-17T09:45:41Z</dcterms:created>
  <dcterms:modified xsi:type="dcterms:W3CDTF">2025-02-19T14:31:49Z</dcterms:modified>
</cp:coreProperties>
</file>